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4" r:id="rId7"/>
    <p:sldId id="265" r:id="rId8"/>
    <p:sldId id="266" r:id="rId9"/>
  </p:sldIdLst>
  <p:sldSz cx="6858000" cy="9906000" type="A4"/>
  <p:notesSz cx="9144000" cy="6858000"/>
  <p:defaultTextStyle>
    <a:defPPr>
      <a:defRPr lang="en-US"/>
    </a:defPPr>
    <a:lvl1pPr marL="0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30" y="362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019940-EE08-47A1-AA64-3F0CFB7359E9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681413" y="514350"/>
            <a:ext cx="17811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343D8-AA9C-4A13-99CD-C1B0AC0E9CF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343D8-AA9C-4A13-99CD-C1B0AC0E9CF6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49" y="-12231"/>
            <a:ext cx="6878487" cy="9930462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8" y="3473217"/>
            <a:ext cx="4370039" cy="2377992"/>
          </a:xfrm>
        </p:spPr>
        <p:txBody>
          <a:bodyPr anchor="b">
            <a:noAutofit/>
          </a:bodyPr>
          <a:lstStyle>
            <a:lvl1pPr algn="r">
              <a:defRPr sz="57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8" y="5851207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4809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4916311"/>
          </a:xfrm>
        </p:spPr>
        <p:txBody>
          <a:bodyPr anchor="ctr">
            <a:normAutofit/>
          </a:bodyPr>
          <a:lstStyle>
            <a:lvl1pPr algn="l">
              <a:defRPr sz="4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5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0754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6" cy="4365978"/>
          </a:xfrm>
        </p:spPr>
        <p:txBody>
          <a:bodyPr anchor="ctr">
            <a:normAutofit/>
          </a:bodyPr>
          <a:lstStyle>
            <a:lvl1pPr algn="l">
              <a:defRPr sz="4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78908" indent="0">
              <a:buFontTx/>
              <a:buNone/>
              <a:defRPr/>
            </a:lvl2pPr>
            <a:lvl3pPr marL="957816" indent="0">
              <a:buFontTx/>
              <a:buNone/>
              <a:defRPr/>
            </a:lvl3pPr>
            <a:lvl4pPr marL="1436724" indent="0">
              <a:buFontTx/>
              <a:buNone/>
              <a:defRPr/>
            </a:lvl4pPr>
            <a:lvl5pPr marL="191563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5" y="1141657"/>
            <a:ext cx="342989" cy="844676"/>
          </a:xfrm>
          <a:prstGeom prst="rect">
            <a:avLst/>
          </a:prstGeom>
        </p:spPr>
        <p:txBody>
          <a:bodyPr vert="horz" lIns="95782" tIns="47891" rIns="95782" bIns="47891" rtlCol="0" anchor="ctr">
            <a:noAutofit/>
          </a:bodyPr>
          <a:lstStyle/>
          <a:p>
            <a:pPr lvl="0"/>
            <a:r>
              <a:rPr lang="en-US" sz="84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95782" tIns="47891" rIns="95782" bIns="47891" rtlCol="0" anchor="ctr">
            <a:noAutofit/>
          </a:bodyPr>
          <a:lstStyle/>
          <a:p>
            <a:pPr lvl="0"/>
            <a:r>
              <a:rPr lang="en-US" sz="84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944310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4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8005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6" cy="4365978"/>
          </a:xfrm>
        </p:spPr>
        <p:txBody>
          <a:bodyPr anchor="ctr">
            <a:normAutofit/>
          </a:bodyPr>
          <a:lstStyle>
            <a:lvl1pPr algn="l">
              <a:defRPr sz="4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78908" indent="0">
              <a:buFontTx/>
              <a:buNone/>
              <a:defRPr/>
            </a:lvl2pPr>
            <a:lvl3pPr marL="957816" indent="0">
              <a:buFontTx/>
              <a:buNone/>
              <a:defRPr/>
            </a:lvl3pPr>
            <a:lvl4pPr marL="1436724" indent="0">
              <a:buFontTx/>
              <a:buNone/>
              <a:defRPr/>
            </a:lvl4pPr>
            <a:lvl5pPr marL="191563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5" y="1141657"/>
            <a:ext cx="342989" cy="844676"/>
          </a:xfrm>
          <a:prstGeom prst="rect">
            <a:avLst/>
          </a:prstGeom>
        </p:spPr>
        <p:txBody>
          <a:bodyPr vert="horz" lIns="95782" tIns="47891" rIns="95782" bIns="47891" rtlCol="0" anchor="ctr">
            <a:noAutofit/>
          </a:bodyPr>
          <a:lstStyle/>
          <a:p>
            <a:pPr lvl="0"/>
            <a:r>
              <a:rPr lang="en-US" sz="84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95782" tIns="47891" rIns="95782" bIns="47891" rtlCol="0" anchor="ctr">
            <a:noAutofit/>
          </a:bodyPr>
          <a:lstStyle/>
          <a:p>
            <a:pPr lvl="0"/>
            <a:r>
              <a:rPr lang="en-US" sz="84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002628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7" y="880533"/>
            <a:ext cx="4756098" cy="4365978"/>
          </a:xfrm>
        </p:spPr>
        <p:txBody>
          <a:bodyPr anchor="ctr">
            <a:normAutofit/>
          </a:bodyPr>
          <a:lstStyle>
            <a:lvl1pPr algn="l">
              <a:defRPr sz="4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500">
                <a:solidFill>
                  <a:schemeClr val="accent1"/>
                </a:solidFill>
              </a:defRPr>
            </a:lvl1pPr>
            <a:lvl2pPr marL="478908" indent="0">
              <a:buFontTx/>
              <a:buNone/>
              <a:defRPr/>
            </a:lvl2pPr>
            <a:lvl3pPr marL="957816" indent="0">
              <a:buFontTx/>
              <a:buNone/>
              <a:defRPr/>
            </a:lvl3pPr>
            <a:lvl4pPr marL="1436724" indent="0">
              <a:buFontTx/>
              <a:buNone/>
              <a:defRPr/>
            </a:lvl4pPr>
            <a:lvl5pPr marL="191563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9849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7969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5" y="880536"/>
            <a:ext cx="734109" cy="7585429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6"/>
            <a:ext cx="3896270" cy="75854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412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2312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01256"/>
            <a:ext cx="4760786" cy="2638395"/>
          </a:xfrm>
        </p:spPr>
        <p:txBody>
          <a:bodyPr anchor="b"/>
          <a:lstStyle>
            <a:lvl1pPr algn="l">
              <a:defRPr sz="4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2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2181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3120852"/>
            <a:ext cx="2316082" cy="5605560"/>
          </a:xfrm>
        </p:spPr>
        <p:txBody>
          <a:bodyPr>
            <a:normAutofit/>
          </a:bodyPr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4" y="3120854"/>
            <a:ext cx="2316083" cy="5605561"/>
          </a:xfrm>
        </p:spPr>
        <p:txBody>
          <a:bodyPr>
            <a:normAutofit/>
          </a:bodyPr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4301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2500" b="0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700" b="1"/>
            </a:lvl4pPr>
            <a:lvl5pPr marL="1915631" indent="0">
              <a:buNone/>
              <a:defRPr sz="1700" b="1"/>
            </a:lvl5pPr>
            <a:lvl6pPr marL="2394539" indent="0">
              <a:buNone/>
              <a:defRPr sz="1700" b="1"/>
            </a:lvl6pPr>
            <a:lvl7pPr marL="2873447" indent="0">
              <a:buNone/>
              <a:defRPr sz="1700" b="1"/>
            </a:lvl7pPr>
            <a:lvl8pPr marL="3352355" indent="0">
              <a:buNone/>
              <a:defRPr sz="1700" b="1"/>
            </a:lvl8pPr>
            <a:lvl9pPr marL="3831263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53802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2500" b="0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700" b="1"/>
            </a:lvl4pPr>
            <a:lvl5pPr marL="1915631" indent="0">
              <a:buNone/>
              <a:defRPr sz="1700" b="1"/>
            </a:lvl5pPr>
            <a:lvl6pPr marL="2394539" indent="0">
              <a:buNone/>
              <a:defRPr sz="1700" b="1"/>
            </a:lvl6pPr>
            <a:lvl7pPr marL="2873447" indent="0">
              <a:buNone/>
              <a:defRPr sz="1700" b="1"/>
            </a:lvl7pPr>
            <a:lvl8pPr marL="3352355" indent="0">
              <a:buNone/>
              <a:defRPr sz="1700" b="1"/>
            </a:lvl8pPr>
            <a:lvl9pPr marL="3831263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2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478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931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470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64650"/>
            <a:ext cx="2092636" cy="1846673"/>
          </a:xfrm>
        </p:spPr>
        <p:txBody>
          <a:bodyPr anchor="b">
            <a:normAutofit/>
          </a:bodyPr>
          <a:lstStyle>
            <a:lvl1pPr>
              <a:defRPr sz="21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7" y="743783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4011324"/>
            <a:ext cx="2092636" cy="3733093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59181" indent="0">
              <a:buNone/>
              <a:defRPr sz="1100"/>
            </a:lvl2pPr>
            <a:lvl3pPr marL="718362" indent="0">
              <a:buNone/>
              <a:defRPr sz="900"/>
            </a:lvl3pPr>
            <a:lvl4pPr marL="1077543" indent="0">
              <a:buNone/>
              <a:defRPr sz="800"/>
            </a:lvl4pPr>
            <a:lvl5pPr marL="1436724" indent="0">
              <a:buNone/>
              <a:defRPr sz="800"/>
            </a:lvl5pPr>
            <a:lvl6pPr marL="1795904" indent="0">
              <a:buNone/>
              <a:defRPr sz="800"/>
            </a:lvl6pPr>
            <a:lvl7pPr marL="2155085" indent="0">
              <a:buNone/>
              <a:defRPr sz="800"/>
            </a:lvl7pPr>
            <a:lvl8pPr marL="2514266" indent="0">
              <a:buNone/>
              <a:defRPr sz="800"/>
            </a:lvl8pPr>
            <a:lvl9pPr marL="2873447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120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34200"/>
            <a:ext cx="4760785" cy="818622"/>
          </a:xfrm>
        </p:spPr>
        <p:txBody>
          <a:bodyPr anchor="b">
            <a:normAutofit/>
          </a:bodyPr>
          <a:lstStyle>
            <a:lvl1pPr algn="l">
              <a:defRPr sz="2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" y="880533"/>
            <a:ext cx="4760785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700"/>
            </a:lvl1pPr>
            <a:lvl2pPr marL="478908" indent="0">
              <a:buNone/>
              <a:defRPr sz="1700"/>
            </a:lvl2pPr>
            <a:lvl3pPr marL="957816" indent="0">
              <a:buNone/>
              <a:defRPr sz="1700"/>
            </a:lvl3pPr>
            <a:lvl4pPr marL="1436724" indent="0">
              <a:buNone/>
              <a:defRPr sz="1700"/>
            </a:lvl4pPr>
            <a:lvl5pPr marL="1915631" indent="0">
              <a:buNone/>
              <a:defRPr sz="1700"/>
            </a:lvl5pPr>
            <a:lvl6pPr marL="2394539" indent="0">
              <a:buNone/>
              <a:defRPr sz="1700"/>
            </a:lvl6pPr>
            <a:lvl7pPr marL="2873447" indent="0">
              <a:buNone/>
              <a:defRPr sz="1700"/>
            </a:lvl7pPr>
            <a:lvl8pPr marL="3352355" indent="0">
              <a:buNone/>
              <a:defRPr sz="1700"/>
            </a:lvl8pPr>
            <a:lvl9pPr marL="3831263" indent="0">
              <a:buNone/>
              <a:defRPr sz="17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7752822"/>
            <a:ext cx="4760785" cy="973590"/>
          </a:xfrm>
        </p:spPr>
        <p:txBody>
          <a:bodyPr>
            <a:normAutofit/>
          </a:bodyPr>
          <a:lstStyle>
            <a:lvl1pPr marL="0" indent="0">
              <a:buNone/>
              <a:defRPr sz="13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900"/>
            </a:lvl4pPr>
            <a:lvl5pPr marL="1915631" indent="0">
              <a:buNone/>
              <a:defRPr sz="900"/>
            </a:lvl5pPr>
            <a:lvl6pPr marL="2394539" indent="0">
              <a:buNone/>
              <a:defRPr sz="900"/>
            </a:lvl6pPr>
            <a:lvl7pPr marL="2873447" indent="0">
              <a:buNone/>
              <a:defRPr sz="900"/>
            </a:lvl7pPr>
            <a:lvl8pPr marL="3352355" indent="0">
              <a:buNone/>
              <a:defRPr sz="900"/>
            </a:lvl8pPr>
            <a:lvl9pPr marL="3831263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711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8488" cy="9930462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68415" tIns="34208" rIns="68415" bIns="34208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120854"/>
            <a:ext cx="4760785" cy="5605561"/>
          </a:xfrm>
          <a:prstGeom prst="rect">
            <a:avLst/>
          </a:prstGeom>
        </p:spPr>
        <p:txBody>
          <a:bodyPr vert="horz" lIns="68415" tIns="34208" rIns="68415" bIns="3420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5"/>
            <a:ext cx="513099" cy="527403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C4744-9FDA-4898-9CEF-44DC95434B2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5"/>
            <a:ext cx="3467230" cy="527403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5"/>
            <a:ext cx="384479" cy="527403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57220F4-FD03-4FB6-B227-10050EDD2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8325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78908" rtl="0" eaLnBrk="1" latinLnBrk="0" hangingPunct="1">
        <a:spcBef>
          <a:spcPct val="0"/>
        </a:spcBef>
        <a:buNone/>
        <a:defRPr sz="38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59181" indent="-359181" algn="l" defTabSz="478908" rtl="0" eaLnBrk="1" latinLnBrk="0" hangingPunct="1">
        <a:spcBef>
          <a:spcPts val="104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78225" indent="-299317" algn="l" defTabSz="478908" rtl="0" eaLnBrk="1" latinLnBrk="0" hangingPunct="1">
        <a:spcBef>
          <a:spcPts val="104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97270" indent="-239454" algn="l" defTabSz="478908" rtl="0" eaLnBrk="1" latinLnBrk="0" hangingPunct="1">
        <a:spcBef>
          <a:spcPts val="104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76177" indent="-239454" algn="l" defTabSz="478908" rtl="0" eaLnBrk="1" latinLnBrk="0" hangingPunct="1">
        <a:spcBef>
          <a:spcPts val="104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155085" indent="-239454" algn="l" defTabSz="478908" rtl="0" eaLnBrk="1" latinLnBrk="0" hangingPunct="1">
        <a:spcBef>
          <a:spcPts val="104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633993" indent="-239454" algn="l" defTabSz="478908" rtl="0" eaLnBrk="1" latinLnBrk="0" hangingPunct="1">
        <a:spcBef>
          <a:spcPts val="104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112901" indent="-239454" algn="l" defTabSz="478908" rtl="0" eaLnBrk="1" latinLnBrk="0" hangingPunct="1">
        <a:spcBef>
          <a:spcPts val="104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591809" indent="-239454" algn="l" defTabSz="478908" rtl="0" eaLnBrk="1" latinLnBrk="0" hangingPunct="1">
        <a:spcBef>
          <a:spcPts val="104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070717" indent="-239454" algn="l" defTabSz="478908" rtl="0" eaLnBrk="1" latinLnBrk="0" hangingPunct="1">
        <a:spcBef>
          <a:spcPts val="104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890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47890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47890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47890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47890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47890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47890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47890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47890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5972" y="494446"/>
            <a:ext cx="5264834" cy="3697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5400" b="1" dirty="0" smtClean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П</a:t>
            </a:r>
            <a:r>
              <a:rPr lang="ru-RU" sz="5400" b="1" dirty="0" err="1" smtClean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раці</a:t>
            </a:r>
            <a:r>
              <a:rPr lang="ru-RU" sz="5400" b="1" dirty="0" smtClean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sz="5400" b="1" dirty="0" err="1" smtClean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викладачів</a:t>
            </a:r>
            <a:endParaRPr lang="ru-RU" sz="5400" b="1" dirty="0" smtClean="0">
              <a:ln w="0"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5400" b="1" dirty="0" smtClean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ДУЕТ</a:t>
            </a:r>
            <a:endParaRPr lang="ru-RU" sz="5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6247" y="6163120"/>
            <a:ext cx="4995747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Наука не </a:t>
            </a:r>
            <a:r>
              <a:rPr lang="ru-RU" sz="24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є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і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ніколи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не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буде </a:t>
            </a:r>
            <a:r>
              <a:rPr lang="ru-RU" sz="24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закінченою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книгою. </a:t>
            </a:r>
            <a:r>
              <a:rPr lang="ru-RU" sz="24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Кожен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новий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важливий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успіх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ставить </a:t>
            </a:r>
            <a:r>
              <a:rPr lang="ru-RU" sz="24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нові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запитання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. </a:t>
            </a:r>
          </a:p>
          <a:p>
            <a:pPr algn="ctr"/>
            <a:endParaRPr lang="ru-RU" sz="2000" dirty="0" smtClean="0">
              <a:latin typeface="Arial Black" panose="020B0A04020102020204" pitchFamily="34" charset="0"/>
            </a:endParaRPr>
          </a:p>
          <a:p>
            <a:pPr algn="r"/>
            <a:r>
              <a:rPr lang="ru-RU" sz="20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А. </a:t>
            </a:r>
            <a:r>
              <a:rPr lang="ru-RU" sz="2000" i="1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Енштейн</a:t>
            </a:r>
            <a:endParaRPr lang="ru-RU" sz="2000" i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19074" y="257428"/>
            <a:ext cx="6115051" cy="9356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lang="uk-UA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658.15:005.585(075.8)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В19 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Васильчук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І. П.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Фінансова діяльність суб`єктів підприємництва ( у схемах і таблицях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І. П.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Васильчук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Т. П.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Якимчук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Н. Є.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Крупська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- Львів : Магнолія 2006, 2013. - 336 с.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lang="uk-UA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334.78(100)(0.064)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В19  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Васильчук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І. П.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Фінансове забезпечення сталого розвитку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корпорацій: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І. П.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Васильчук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Київ: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КНЕУ, 2015. - 516 с.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lang="uk-UA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336.71:005.342(0.064)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В25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Вдосконалення процесу управління інноваційною діяльністю банків : монографія / В. С.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Котковський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В. В. Орлов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А. В. Максимова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та ін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СПД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Залозний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В. В., 2013. - 134 с.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lang="uk-UA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339.9(075.8)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Г54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Глобальна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економіка: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П. П. Мазурок, Б. М.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Одягайло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, В.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О. М.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Сазонець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Львів : Магнолія 2006, 2009. - 208 с.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      </a:t>
            </a:r>
            <a:r>
              <a:rPr lang="uk-UA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330.101.542(075.8)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Г70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Горошко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М. Ф.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Мікроекономіка: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тести, ситуації,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задачі: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М. Ф.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Горошко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Київ: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Ніка-Центр,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Ельга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2003.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364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657.631.6(0.064)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Г97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Гушко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С. В.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Економічні основи проведення аудиту діяльності промислових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підприємств: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С.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Гушко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КЕІ КНЕУ, 2007. – 272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657.1:622.3(0.064)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Г97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Гушко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С. В.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Методологічний  та організаційний аспекти обліку, аналізу та аудиту в управлінні підприємств гірничо-металургійного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комплексу: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С.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Гушко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Київ : КНЕУ, 2010. –332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004.78:005(075.8)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Г97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Гушко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С. В.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Управлінські інформаційні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системи: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студ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вищих закладів освіти / С.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Гушко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А.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Львів: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Магнолія Плюс, 2006. - 320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9.  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346.9(0.064)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Д59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Договірні спори у господарському судочинстві : монографія /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І. Д.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Копайгора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, О. А. Теличко,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Д. М. Величко,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В. І.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Ямковий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Видавець Р. Козлов, 2017. – 195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10.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58.5(075.8)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Е45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Економіка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підприємства: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підручник / Й. М. Петрович, А. Ф. Кіт,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Львів: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Магнолія плюс, 2004. - 680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11.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334(075.8)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Є21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Єгорова І. Г.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Економіка та організація діяльності об’єднань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підприємств: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І. Г. Єгорова, Г. І.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Матукова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Н. С. Приймак.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Львів: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Магнолія 2006, 2009. – 331 с.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5275" y="1120602"/>
            <a:ext cx="5286375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 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42898" y="229973"/>
            <a:ext cx="6038852" cy="9356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12. 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658:005.332.4(0.064)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З-13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Завсєгдашня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В. Оцінка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та забезпечення конкурентоспроможності гірничодобувних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підприємств: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І.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Завсєгдашня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О. А.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Темченко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Кривий Ріг: Видавничий центр ДВНЗ «КНУ», 2012. – 218 с.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13.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004.9:622.1(0.064)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З-48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Зеленский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А. С.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Автоматизация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геолого-маркшейдерского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обеспечения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информационной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системе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управления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рудн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ым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карьером: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монография / А. С.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Зеленский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С. В. Баран, В. С.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Лысенко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– Кривой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Рог: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Издательский центр ГВУЗ «КНУ», 2012. – 362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14.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336.711.6(0.064)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І-23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Івасів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І. Б. Макроекономічне стрес-тестування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банків: монографія /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І. Б. Івасів,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А. В. Максимова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Р.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Корнилюк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Київ: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КНЕУ, 2014. – 186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15.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341.17:061.1ЄС(075.8)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К65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Копайгора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І. Д.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Основи Європейського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права: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І. Д.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Копайгора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Мінерал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2003. – 338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16.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33(075.8)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К903  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В. 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Економіка від простого до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складного: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В.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Львів. : Магнолія 2006, 2008.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- 184 с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17.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658.5(075.8)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К903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 В. 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Економіка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підприємства: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В.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Львів. : Магнолія 2006, 2006.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208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18.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330.101.541(075.8)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К903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В. В.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Макроекономіка: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основи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теоріїї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практикум: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студ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вищих закладів освіти. / В.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2-ге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вид., випр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Львів: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Магнолія 2006, 2012.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256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19.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30.101.541(075.8)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К903 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В. 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Макроекономіка: основи теорії і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практикум: 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В.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Львів : Магнолія плюс, 2004. – 256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20.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330.101.542(075.8)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К903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В. В.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Мікроекономіка: 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основи </a:t>
            </a:r>
            <a:r>
              <a:rPr lang="uk-UA" sz="1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теоріїї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практикум: </a:t>
            </a:r>
            <a:r>
              <a:rPr lang="uk-UA" sz="1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/ В. В. </a:t>
            </a:r>
            <a:r>
              <a:rPr lang="uk-UA" sz="1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3-тє вид, стереотип. – Львів: 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Магнолія 2006, 2012.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332 с.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21.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330.101.542(075.8)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К903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В. В.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Мікроекономіка: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основи теорії і практикум: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В.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2-ге вид, стереотип.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Львів: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Магнолія 2006, 2008.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332 с.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22. 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330.101.542(075.8)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К903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В. В.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Мікроекономіка: основи теорії і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практикум: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В.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2-ге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вид., стереотип. – Львів : Магнолія плюс, 2005. – 332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14325" y="149022"/>
            <a:ext cx="6086475" cy="10356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23.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330.101.542(075.8)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К903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В. В.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Мікро-макроекономіка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підручник / 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 В. </a:t>
            </a:r>
            <a:r>
              <a:rPr lang="uk-UA" sz="1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Кулішов.-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Львів: 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Магнолія 2006, 2008. - 488 с.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24.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330.101(075.8)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К903     </a:t>
            </a:r>
            <a:r>
              <a:rPr lang="uk-UA" sz="14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В. В.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Основи економічних 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знань: 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підручник для </a:t>
            </a:r>
            <a:r>
              <a:rPr lang="uk-UA" sz="1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студ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вищих </a:t>
            </a:r>
            <a:r>
              <a:rPr lang="uk-UA" sz="1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закладів освіти / В. В. </a:t>
            </a:r>
            <a:r>
              <a:rPr lang="uk-UA" sz="1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- Львів : Магнолія Плюс, видавець СПД ФО «В. М. </a:t>
            </a:r>
            <a:r>
              <a:rPr lang="uk-UA" sz="1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Піча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2005. – 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516 с.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25.</a:t>
            </a:r>
            <a:r>
              <a:rPr lang="uk-UA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51(075.8)</a:t>
            </a:r>
          </a:p>
          <a:p>
            <a:pPr algn="just"/>
            <a:r>
              <a:rPr lang="uk-UA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М15  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Макаренко В. О.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Вища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математика для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економістів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пос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іб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/ В. О. Макаренко. – К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иїв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2008. – 517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26. 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657:005.935(0.064)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 М54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Методологія та організація обліково-аналітичної системи управління холдингових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компаній: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С.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Гушко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А.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, М. П. Сагайдак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та ін. – 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КЕІ ДВНЗ «КНУ», 2012. – 645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27.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330.322.1(100)(075.8)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М58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Міжнародна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інвестиційна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студ.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вищих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І. Г.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Єгорова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Г. І.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Матукова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С. І.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Мацюра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Кривий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Ріг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Видавнич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дім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2010.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291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28. 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658.8(100)(075.8)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М58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Міжнародний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маркетинг: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В. Л.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Корінєв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Б. М.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Одягайло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та ін. – Львів : Магнолія 2006, 2011. - 384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29.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338.45:622(0.064)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М74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Моделювання складних динамічних соціально-економічних систем в стохастичному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середовищі: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Є. В. Афанасьєв, П. П. Мазурок,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С.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Ткаліченко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та ін. – Кривий Ріг : Видавець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ФОП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Чернявський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Д. О., 2012. – 302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30.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908(477.63.1-35)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М74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Мокряк В. Л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Світ. Україна. </a:t>
            </a:r>
            <a:r>
              <a:rPr lang="uk-UA" sz="1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Кривбас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Динаміка основних показників </a:t>
            </a:r>
            <a:r>
              <a:rPr lang="uk-UA" sz="1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соціально–економічної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статистики (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1990–2002 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рр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.): </a:t>
            </a:r>
            <a:r>
              <a:rPr lang="uk-UA" sz="1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– метод. </a:t>
            </a:r>
            <a:r>
              <a:rPr lang="uk-UA" sz="1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/ В. Л. Мокряк, А. С. Лобанова,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Э. В. </a:t>
            </a:r>
            <a:r>
              <a:rPr lang="ru-RU" sz="1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Мокряк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– Кривий 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І.В.І., 2003. – 296 с.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31.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94:33(0.064)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М74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Мокряк В. Л.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Социал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но-экономическая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диагностика системных реформ в Украине (1990-2005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гг.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цели, результаты и некоторые уроки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/ В. Л. Мокряк,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Э. В.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Мокряк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Видавничий дім, 2006. – 287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32.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355(075.8)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С18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Надзвичайні ситуації та соціальний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захист: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С. П. Сонько, С. І.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Жупіна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Н.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Віннік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та ін. – Львів: Магнолія плюс, 2006.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–232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33.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658.5:005.51(075.8) </a:t>
            </a: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О-13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Обгрунтування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та експертиза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бізнес-проектів: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С. В. Волошина, Г. І.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Матукова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В. М. Радько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та ін.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Сімферополь: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ДІАЙПІ, 2011.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400 с.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 algn="just"/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33374" y="338063"/>
            <a:ext cx="5943601" cy="1006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34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658.5:005.51(075.8) </a:t>
            </a: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О-13     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Обгрунтування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та експертиза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бізнес-проектів: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С. Ю.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Цьохла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Г. І.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Матукова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В. М. Радько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та ін. – 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Видавничий дім, 2010. – 258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35.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657(0.064)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О-16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Облік, аналіз, аудит. Актуальні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питання: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А.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, С.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Гушко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Н. Л.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Шкіря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О. В. Руденко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Кривий Ріг : Видавець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ФОП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Чернявський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Д. О., 2012. – 212 с.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36.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332.1(0.064)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О-75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Особливості розвитку регіонів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України в нових економічних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умовах: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колективна монографія / Г. І.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Матукова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С. Ю.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Цьохла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В. М. Радько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та ін. – Сімферополь : ДІАЙПІ, 2012.- 548 с. 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37.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33(477)(075.8)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О-75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Основи ринкової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економіки: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підручник / за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заг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ред.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Львів: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Магнолія 2006, 2013. – 472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38.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346:334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 П16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Панченко М. І.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Господарські товариства та інші юридичні особи / М. І. Панченко.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Київ: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Знання, 2010. – 54 с. – (Бібліотечка товариства «Знання». Серія «Юридична»; 2010, № 4).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39.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347.6(477)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П16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Панченко М. І.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Спадкове право України / М. І. Панченко.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Київ: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Знання, 2010. – 51 с. – (Бібліотечка товариства «Знання». Серія «Юридична»; 2010, № 1)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40.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347(477)(075.8)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П16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Панченко М. І.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Цивільне право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України: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М. І. Панченко.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Київ: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Знання, 2005. – 583 с. – (Вища освіта ХХІ століття)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41.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331.108.4(075.8)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П78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Професійна кар’єра успішного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фахівця-економіста: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Ю. М.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Сафонов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М. П. Сагайдак, М. М.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Садовенко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та ін. – Київ : Видавництво ТОВ «СІК ГРУП УКРАЇНА», 2014. – 380 с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42.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33(477)(038)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Р95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Ринкова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економіка: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основні терміни, поняття і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визначення:      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економ. словник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довідник: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у 2 т. Т.1. / Автори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укладачі: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Є. Я. Агєєв,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С.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Піча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Львів: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Новий світ 2000, 2011. – 506 с.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43.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33(477)(038)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Р95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Ринкова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економіка: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основні терміни, поняття і визначення: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економ. словник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довідник: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у 2 т. Т.2. / Автори – укладачі: Є. Я. Агєєв,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С.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Піча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Львів: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Новий світ 2000, 2011. – 454 с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44.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811.111(075.8)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Р69 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Романенко О. В.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Ділова французька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мова: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О. В. Романенко. – Кривий Ріг : СПД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Залозний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В. В., 2010. – 120 с.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/>
          </a:p>
          <a:p>
            <a:endParaRPr lang="ru-RU" sz="1200" dirty="0" smtClean="0"/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28624" y="339864"/>
            <a:ext cx="5895975" cy="9941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45.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657.1:622.3(0.064)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Р83   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Руденко О. В.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Відходи гірничозбагачувального виробництва : особливості обліку та їх вплив на вибір аудиторських процедур : монографія / О. В. Руденко. – Кривий Ріг: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Діоніс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ФОП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Чернявський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Д. О.), 2012. -214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46.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658.8:338.46(0.064)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 С13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Сагайдак М. П.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Формування системи внутрішнього маркетингу підприємств сфери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послуг: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М. П. Сагайдак.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Київ: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Вид-во ТОВ «СІК ГРУП УКРАЇНА», 2015. – 508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47.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332.1(075.8)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С62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Сонько С. П. Ринок і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регіоналістика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/ С. П. Сонько,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Кулішов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В. І.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Мустафін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Київ: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Ніка-Центр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Ельга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2002.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380 с. 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48.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368.021(075.8)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С89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Супрун А. А.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Страхові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послуги: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А. А. Супрун,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Т. О.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Зайвенко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Львів: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Магнолія 2006, 2009. - 248 с. 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49.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005:368.021(075.8)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С89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1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Супрун А. А.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Страховий 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менеджмент: </a:t>
            </a:r>
            <a:r>
              <a:rPr lang="uk-UA" sz="1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/ А. А. Супрун, Н. В.Супрун. – 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Львів: 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Магнолія 2006, 2011. - 301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50.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336.713(0.064)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С91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Сучасні проблеми аналізу діяльності комерційних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банків: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В. С.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Котковський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Л. А. Бондаренко,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А. В. Максимова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та ін. – 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СПД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Залозний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В. 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2010. – 170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51.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658.15(0.064)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С91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Сучасні проблеми фінансів суб’єктів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підприємництва: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за ред.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І. П.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Васильчук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Кривий Ріг : Видавець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ФОП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Чернявський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О., 2010. – 204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52.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658.5(075.8)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Т48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Темченко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О. А.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Економіка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підприємства: практикум: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О. А.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Темченко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І. С.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Чорноморченко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Мінерал, 2004. – 278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53. 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658.5(075.8)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 Т48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Темченко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А. Г.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Економіка підприємств гірничо-металургійного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комплексу: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у 2 т. – Т. 1 / А. Г.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Темченко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О. А.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Темченко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С.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Максимов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Кривий Ріг : Видавничий центр КТУ , 2008. – 496 с.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54.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658.5(075.8)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Т48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Темченко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А. Г. Економіка підприємств гірничо-металургійного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комплексу: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у 2 т. – Т. 2 / А. Г.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Темченко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О. А.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Темченко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С.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Максимов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Видавничий центр КТУ , 2008. – 400 с.</a:t>
            </a:r>
          </a:p>
          <a:p>
            <a:endParaRPr lang="ru-RU" sz="1600" dirty="0" smtClean="0"/>
          </a:p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00051" y="7111797"/>
            <a:ext cx="545782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 smtClean="0"/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80999" y="349017"/>
            <a:ext cx="5876926" cy="10079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55.    </a:t>
            </a:r>
            <a:r>
              <a:rPr lang="uk-UA" sz="1100" b="1" dirty="0" smtClean="0">
                <a:latin typeface="Times New Roman" pitchFamily="18" charset="0"/>
                <a:cs typeface="Times New Roman" pitchFamily="18" charset="0"/>
              </a:rPr>
              <a:t>004.78:005(075.8)</a:t>
            </a: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100" b="1" dirty="0" smtClean="0">
                <a:latin typeface="Times New Roman" pitchFamily="18" charset="0"/>
                <a:cs typeface="Times New Roman" pitchFamily="18" charset="0"/>
              </a:rPr>
              <a:t>          Т35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Терещенко Л. О. Управлінські інформаційні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системи: підручник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/ Л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О. Терещенко,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С.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Гушко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А.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Київ: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КНЕУ, 2008. - 488 с.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56.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658.5:005.936:005.336.4(075.8)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У67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Управління потенціалом підприємства: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А. І.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Каталенець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Г. І.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Матукова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С. І.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Мацюра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Н. С. Приймак.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Видавнич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дім, 2011.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233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57.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658.14/17:005.52(075.8)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Ф59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Фінансовий аналіз 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С.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Гушко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А. В.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Н. П.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О. А.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Гушко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2-ге вид, перероб. і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доп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Діоніс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ФОП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Чернявський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Д. О., 2011. - 176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58. 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338.242.4.368(0.064)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 Ф79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Формування державного механізму економічної діяльності обов’язкового соціального медичного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страхування: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П. П. Мазурок, Н. А.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Молозіна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М. І.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Молозін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В. Д. Мусієнко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Видавець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ФОП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Чернявський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Д. О., 2015. – 180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59.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330.43(075.8)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Ф94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Функціонувальне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моделювання економічного стану підприємств: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Т. М.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Берідзе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В. В.Кононенко,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О. Ю. Астаф`єв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та ін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ред.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Сінчука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О. М.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Кременчук: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Видавництво ПП Щербатих О. В, 2013.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108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60. 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005:330.341.1(0.064)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 Х81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Хорольський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В. П. Інноваційний менеджмент корпоративних підприємств гірничо-металургійного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комплексу: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В. П.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Хорольський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С. А. Харін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Дніпропетровськ: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Наука і освіта, 2008.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406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61.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657:005.935(0.064)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Ш17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А. В.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Бухгалтерський облік у прийнятті управлінських стратегічних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рішень: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А.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Київ : КНЕУ, 2009.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303 с.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62.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657:005.935(0.064)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Ш17 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, А. В.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Формування інструментарію бухгалтерського обліку у стратегічному управлінні промисловим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підприємством: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А.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Є. В. Афанасьєв. – 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Діоніс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ФОП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Чернявський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Д. О.), 2011. – 156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63.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94(477) «1939/1945» 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Ш17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В. О.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Колабораціонізм на території  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рейхскомісаріату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«Україна» і військової зони в роки Другої світової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війни: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В. О.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Мінерал, 2005. – 451 с.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9574" y="268040"/>
            <a:ext cx="5867402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64.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94(477) «1939/1945»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Ш17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Повсякдення українців у роки німецької          окупації. 1941–1944 /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Київ: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Видавець ПП 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Брехуненко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2010. – 80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65.    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94(477) «1939/1945» (0.064)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Ш17 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В. О.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Соціально-політичні та економічні причини виникнення колабораціонізму на теренах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рейсхкомісаріату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«Україна» та військової зони в роки Другої світової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війни: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монографія / В. О.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В. О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1400" smtClean="0">
                <a:latin typeface="Times New Roman" pitchFamily="18" charset="0"/>
                <a:cs typeface="Times New Roman" pitchFamily="18" charset="0"/>
              </a:rPr>
              <a:t>Кривий </a:t>
            </a:r>
            <a:r>
              <a:rPr lang="uk-UA" sz="140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Мінерал, 2004. – 151 с.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66.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94(477)(062.552)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 Ш17    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Shaikan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Сучасні інтерпретації актуальних проблем історії та права в країнах Східної та Західної Європи середини ХХ - ХХІ ст. /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Shaikan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Sheludiakova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Кривий Ріг: Видавець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ФОП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Чернявський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Д. О., 2017. – 240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67.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94(477) «1939/1945»(075.8)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Ш17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Україна в роки Другої світової та Великої Вітчизняної війни : проблеми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дослідження: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/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,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2-ге вид., випр. та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доп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- Кривий Ріг : Криворізький педагогічний інститут ДВНЗ «КНУ», 2012. – 289 с.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68.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94(477) «1939/1945»(075.8)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          Ш17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Україна в роки Другої світової та Великої Вітчизняної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війни: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проблеми дослідження / 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Шайкан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– Кривий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Ріг: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Видавець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ФОП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Чернявський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. О., 2010. – 260 с.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1475" y="7200900"/>
            <a:ext cx="51720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002060"/>
                </a:solidFill>
                <a:latin typeface="Cambria" pitchFamily="18" charset="0"/>
              </a:rPr>
              <a:t>        Бібліотека </a:t>
            </a:r>
            <a:r>
              <a:rPr lang="uk-UA" sz="1400" b="1" dirty="0" smtClean="0">
                <a:solidFill>
                  <a:srgbClr val="002060"/>
                </a:solidFill>
                <a:latin typeface="Cambria" pitchFamily="18" charset="0"/>
              </a:rPr>
              <a:t>Державного університету </a:t>
            </a:r>
          </a:p>
          <a:p>
            <a:pPr algn="ctr"/>
            <a:r>
              <a:rPr lang="uk-UA" sz="1400" b="1" dirty="0" smtClean="0">
                <a:solidFill>
                  <a:srgbClr val="002060"/>
                </a:solidFill>
                <a:latin typeface="Cambria" pitchFamily="18" charset="0"/>
              </a:rPr>
              <a:t>         економіки </a:t>
            </a:r>
            <a:r>
              <a:rPr lang="uk-UA" sz="1400" b="1" dirty="0" smtClean="0">
                <a:solidFill>
                  <a:srgbClr val="002060"/>
                </a:solidFill>
                <a:latin typeface="Cambria" pitchFamily="18" charset="0"/>
              </a:rPr>
              <a:t>і технологій</a:t>
            </a:r>
            <a:endParaRPr lang="ru-RU" sz="14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/>
          <a:srcRect r="3999"/>
          <a:stretch>
            <a:fillRect/>
          </a:stretch>
        </p:blipFill>
        <p:spPr bwMode="auto">
          <a:xfrm>
            <a:off x="466725" y="7287816"/>
            <a:ext cx="714375" cy="74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761</TotalTime>
  <Words>3425</Words>
  <Application>Microsoft Office PowerPoint</Application>
  <PresentationFormat>Лист A4 (210x297 мм)</PresentationFormat>
  <Paragraphs>168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study</dc:creator>
  <cp:lastModifiedBy>study</cp:lastModifiedBy>
  <cp:revision>77</cp:revision>
  <dcterms:created xsi:type="dcterms:W3CDTF">2020-09-28T07:28:28Z</dcterms:created>
  <dcterms:modified xsi:type="dcterms:W3CDTF">2020-10-26T12:06:53Z</dcterms:modified>
</cp:coreProperties>
</file>