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  <p:sldId id="263" r:id="rId7"/>
    <p:sldId id="264" r:id="rId8"/>
    <p:sldId id="273" r:id="rId9"/>
    <p:sldId id="265" r:id="rId10"/>
    <p:sldId id="267" r:id="rId11"/>
    <p:sldId id="268" r:id="rId12"/>
    <p:sldId id="269" r:id="rId13"/>
    <p:sldId id="266" r:id="rId14"/>
    <p:sldId id="271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56B1D-DD10-13DF-9725-0ED989B0A1BB}" v="85" dt="2024-09-15T19:26:25.726"/>
    <p1510:client id="{37360879-CA44-CDDD-809A-44E8941654E3}" v="583" dt="2024-09-15T18:41:17.708"/>
    <p1510:client id="{38EB57D5-C36F-BD37-DA73-1386532A5A84}" v="85" dt="2024-09-15T16:36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9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3DF18-0D8D-4405-BABC-A61BD8ACB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B120A74-D6E6-4A08-A789-7E9F4963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DA6D97-B2A4-4768-AC7E-64C72105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BF1DF5-2A5A-45A2-B616-ECF70776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46AF7C-DFD7-4C3F-9DD0-F9D8F059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5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6AA4D-80BF-4E56-8074-2F44D09C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F04539-6E60-4997-83DD-CFE5E2263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99FF97-82B2-4C1E-A1EC-80C8F7E7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548F9A-7A66-420F-915B-A4900B17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9A007A-EA8F-4C3D-9A6B-61C8A171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5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171CB28-97D5-4EF8-8DE0-0B46A7F3F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376C095-A3BA-411A-8F00-6DBD0EFDE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D5E3F2-3C56-4D2D-8F72-2D4179C5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0C0DAB-9315-46C0-BEF2-C05A541D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213B4-7E45-4010-A1E6-58659E2D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53E92-021C-4E2D-88DC-1DA3E986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9E7F7B-B4B6-4228-9361-CC06A49B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B220FE-1AA9-41EC-BB6E-7F13B6CD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B8270D-5B81-40BA-9425-FF1F873D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BF78E0-24CF-49C8-BF01-762E6F7A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931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4E46E-FF68-4729-BAEB-529A9C9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1E6B5E-46C6-40B3-957B-C216E436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6926BB-45D5-4766-8FF2-69FB75F1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D6CE34-0F6F-4C4C-9E06-73EE2729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7464A1-0B59-42EC-974C-E0F65010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8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8629A-CC59-426B-B887-1880238C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343984-57F4-47EF-AE0C-8722AAD02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C113A5-16C3-4BF4-931A-62AD97C20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D39A8A-FD90-4190-A4E4-DB49A92F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6C427A-017A-4174-BED9-668E3218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56425B-695F-4AC4-A573-3C5CDE04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3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3F346-617D-4CCC-8D01-B81E9AF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4DC4A6-9E25-4C20-8D3A-AF30669B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AC6805-F389-48F9-897B-89FB61662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3289101-4A43-4E3B-A12F-B6996F7B8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396BD44-FC44-4AC5-89D5-7626C623E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49734D-D10D-4FC1-9623-1DBED089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468F49-87CA-4519-9446-7CBE9A0A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6E8EF4E-F2F3-47A6-A473-B6ABA68B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26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70D81-1DF0-4F20-AC35-3FF370A8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4CCF505-D052-429F-8F95-D89D67A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B40769-6EE3-4D37-9DA2-9EA54D35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88936E-F88C-41BC-A79D-61363750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20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EBD542F-DCF4-4924-B497-4D5F3589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74007D0-265B-493B-BA4B-3D6774A0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65B4BA-B6BA-4959-8A70-0EEA1343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01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F8B32-28C2-4E7B-B254-3A7AA3DF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777C53-6EC6-47D9-878D-A2A507B9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A6B0CD-BE87-45E9-9FFA-98DC74535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9615E68-64CA-4C76-B4DB-13332E22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1A52BA-0484-42AC-9311-15FE7D9A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AE9330-1145-4453-997F-3EB9CDB0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32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03AB9-3572-4499-A77C-38538821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EAEE9D-3A04-4174-BEF7-122AACE58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A066FE-297A-470A-8A9F-E824A17B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45B90E-F6DD-45E7-9512-96F42101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AA5E30-59A5-4766-8E91-1220704C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AD26C2C-9E8E-4E3B-968A-10DF7D23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92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AD03C9F-1A7A-42FA-B14D-05E67C52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1AE69-EB46-419D-BAD0-0250C47F8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EE8210-F329-48E1-B5EA-5592F8CA4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19E1-0990-4EA1-A21A-F91B035C55F9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0D716B-B9D0-4357-B28B-DF815795F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E5191B-F3EA-4499-99DF-E60991C3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FD4E-E255-4D0D-897C-DFC5688AF2F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0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аграмм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2227159-8636-131D-5223-9338C3A7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44" t="-210" r="-66" b="69"/>
          <a:stretch/>
        </p:blipFill>
        <p:spPr>
          <a:xfrm>
            <a:off x="-19291" y="0"/>
            <a:ext cx="12217712" cy="68574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B5069150-204A-1DD3-A663-41AA1312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91" y="0"/>
            <a:ext cx="12203044" cy="8471612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2BB9D6-E5CF-4A75-B6D8-DE49E62BF472}"/>
              </a:ext>
            </a:extLst>
          </p:cNvPr>
          <p:cNvSpPr txBox="1">
            <a:spLocks/>
          </p:cNvSpPr>
          <p:nvPr/>
        </p:nvSpPr>
        <p:spPr>
          <a:xfrm>
            <a:off x="1517435" y="453931"/>
            <a:ext cx="9144000" cy="22354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100" b="1" err="1">
                <a:solidFill>
                  <a:srgbClr val="002060"/>
                </a:solidFill>
                <a:latin typeface="Segoe UI Black"/>
                <a:ea typeface="Segoe UI Black"/>
              </a:rPr>
              <a:t>Програма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 </a:t>
            </a:r>
            <a:r>
              <a:rPr lang="ru-RU" sz="4100" b="1" err="1">
                <a:solidFill>
                  <a:srgbClr val="002060"/>
                </a:solidFill>
                <a:latin typeface="Segoe UI Black"/>
                <a:ea typeface="Segoe UI Black"/>
              </a:rPr>
              <a:t>подвійного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 диплому Державного </a:t>
            </a:r>
            <a:r>
              <a:rPr lang="ru-RU" sz="4100" b="1" err="1">
                <a:solidFill>
                  <a:srgbClr val="002060"/>
                </a:solidFill>
                <a:latin typeface="Segoe UI Black"/>
                <a:ea typeface="Segoe UI Black"/>
              </a:rPr>
              <a:t>університету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 </a:t>
            </a:r>
            <a:r>
              <a:rPr lang="ru-RU" sz="4100" b="1" err="1">
                <a:solidFill>
                  <a:srgbClr val="002060"/>
                </a:solidFill>
                <a:latin typeface="Segoe UI Black"/>
                <a:ea typeface="Segoe UI Black"/>
              </a:rPr>
              <a:t>економіки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 і </a:t>
            </a:r>
            <a:r>
              <a:rPr lang="ru-RU" sz="4100" b="1" err="1">
                <a:solidFill>
                  <a:srgbClr val="002060"/>
                </a:solidFill>
                <a:latin typeface="Segoe UI Black"/>
                <a:ea typeface="Segoe UI Black"/>
              </a:rPr>
              <a:t>технологій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 (ДУЕТ) та </a:t>
            </a:r>
            <a:r>
              <a:rPr lang="uk-UA" sz="4100" b="1" dirty="0">
                <a:solidFill>
                  <a:srgbClr val="002060"/>
                </a:solidFill>
                <a:latin typeface="Segoe UI Black"/>
                <a:ea typeface="Segoe UI Black"/>
              </a:rPr>
              <a:t>Університету Вітовта Великого </a:t>
            </a:r>
            <a:r>
              <a:rPr lang="ru-RU" sz="4100" b="1" dirty="0">
                <a:solidFill>
                  <a:srgbClr val="002060"/>
                </a:solidFill>
                <a:latin typeface="Segoe UI Black"/>
                <a:ea typeface="Segoe UI Black"/>
              </a:rPr>
              <a:t>(ВМУ)</a:t>
            </a:r>
            <a:endParaRPr lang="uk-UA" sz="4100" b="1" dirty="0">
              <a:solidFill>
                <a:srgbClr val="002060"/>
              </a:solidFill>
              <a:latin typeface="Segoe UI Black"/>
              <a:ea typeface="Segoe UI Black"/>
            </a:endParaRPr>
          </a:p>
        </p:txBody>
      </p:sp>
      <p:sp>
        <p:nvSpPr>
          <p:cNvPr id="14" name="Підзаголовок 2">
            <a:extLst>
              <a:ext uri="{FF2B5EF4-FFF2-40B4-BE49-F238E27FC236}">
                <a16:creationId xmlns:a16="http://schemas.microsoft.com/office/drawing/2014/main" id="{195DEE98-877A-4B90-91C6-0168347C04E4}"/>
              </a:ext>
            </a:extLst>
          </p:cNvPr>
          <p:cNvSpPr txBox="1">
            <a:spLocks/>
          </p:cNvSpPr>
          <p:nvPr/>
        </p:nvSpPr>
        <p:spPr>
          <a:xfrm>
            <a:off x="2750188" y="3136096"/>
            <a:ext cx="7047737" cy="1748444"/>
          </a:xfrm>
          <a:prstGeom prst="roundRect">
            <a:avLst/>
          </a:prstGeom>
          <a:solidFill>
            <a:srgbClr val="FEFEFE">
              <a:alpha val="60000"/>
            </a:srgb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600" b="1" err="1"/>
              <a:t>Унікальна</a:t>
            </a:r>
            <a:r>
              <a:rPr lang="ru-RU" sz="2600" b="1" dirty="0"/>
              <a:t> </a:t>
            </a:r>
            <a:r>
              <a:rPr lang="ru-RU" sz="2600" b="1" err="1"/>
              <a:t>можливість</a:t>
            </a:r>
            <a:r>
              <a:rPr lang="ru-RU" sz="2600" b="1" dirty="0"/>
              <a:t> для </a:t>
            </a:r>
            <a:r>
              <a:rPr lang="ru-RU" sz="2600" b="1" err="1"/>
              <a:t>студентів</a:t>
            </a:r>
            <a:endParaRPr lang="ru-RU" sz="2600" b="1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600" b="1" err="1"/>
              <a:t>спеціальності</a:t>
            </a:r>
            <a:r>
              <a:rPr lang="ru-RU" sz="2600" b="1" dirty="0"/>
              <a:t> 073  </a:t>
            </a:r>
            <a:r>
              <a:rPr lang="en-US" sz="2600" b="1" dirty="0"/>
              <a:t>“</a:t>
            </a:r>
            <a:r>
              <a:rPr lang="ru-RU" sz="2600" b="1" dirty="0"/>
              <a:t>Менеджмент</a:t>
            </a:r>
            <a:r>
              <a:rPr lang="en-US" sz="2600" b="1" dirty="0"/>
              <a:t>” </a:t>
            </a:r>
            <a:r>
              <a:rPr lang="ru-RU" sz="2600" b="1" err="1"/>
              <a:t>отримати</a:t>
            </a:r>
            <a:r>
              <a:rPr lang="en-US" sz="2600" b="1" dirty="0"/>
              <a:t> </a:t>
            </a:r>
            <a:endParaRPr lang="uk-UA" sz="2600" b="1"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ru-RU" sz="2600" b="1" dirty="0"/>
              <a:t>два </a:t>
            </a:r>
            <a:r>
              <a:rPr lang="ru-RU" sz="2600" b="1" err="1"/>
              <a:t>дипломи</a:t>
            </a:r>
            <a:r>
              <a:rPr lang="ru-RU" sz="2600" b="1" dirty="0"/>
              <a:t> - </a:t>
            </a:r>
            <a:r>
              <a:rPr lang="ru-RU" sz="2600" b="1" err="1"/>
              <a:t>український</a:t>
            </a:r>
            <a:r>
              <a:rPr lang="ru-RU" sz="2600" b="1" dirty="0"/>
              <a:t> і </a:t>
            </a:r>
            <a:r>
              <a:rPr lang="ru-RU" sz="2600" b="1" err="1"/>
              <a:t>литовський</a:t>
            </a:r>
            <a:r>
              <a:rPr lang="ru-RU" sz="2600" b="1" dirty="0"/>
              <a:t>!</a:t>
            </a:r>
            <a:endParaRPr lang="uk-UA" sz="2600" b="1" dirty="0">
              <a:ea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uk-UA" sz="2000" i="1" u="sng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EB13A-3A8F-4457-B6F5-698038CE7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50" y="5450821"/>
            <a:ext cx="2246501" cy="97657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32CD94F0-CCDA-19BB-53EE-366B47CEA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877" y="5539412"/>
            <a:ext cx="2243759" cy="794027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Изображение выглядит как Шрифт, снимок экрана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4D26634-61BF-20D3-C04B-3B9240365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0" y="5356096"/>
            <a:ext cx="2630171" cy="11748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16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4" name="Прямоугольник 1803">
            <a:extLst>
              <a:ext uri="{FF2B5EF4-FFF2-40B4-BE49-F238E27FC236}">
                <a16:creationId xmlns:a16="http://schemas.microsoft.com/office/drawing/2014/main" id="{A24E4424-7998-DB3F-C404-A462A2F65362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Структура програми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149100"/>
            <a:ext cx="8924544" cy="2325751"/>
          </a:xfrm>
        </p:spPr>
        <p:txBody>
          <a:bodyPr>
            <a:normAutofit/>
          </a:bodyPr>
          <a:lstStyle/>
          <a:p>
            <a:pPr lvl="0"/>
            <a:r>
              <a:rPr lang="uk-UA" sz="2400" b="1" dirty="0"/>
              <a:t>4 роки навчання (8 семестрів)</a:t>
            </a:r>
            <a:endParaRPr lang="uk-UA" sz="2400" dirty="0"/>
          </a:p>
          <a:p>
            <a:pPr lvl="1"/>
            <a:r>
              <a:rPr lang="uk-UA" dirty="0"/>
              <a:t>1-4 семестри: навчання в Державному університеті економіки і технологій</a:t>
            </a:r>
          </a:p>
          <a:p>
            <a:pPr lvl="1"/>
            <a:r>
              <a:rPr lang="uk-UA" dirty="0"/>
              <a:t>5-7 семестри: навчання в Університет Вітовта Великого (очно в Литві)</a:t>
            </a:r>
          </a:p>
          <a:p>
            <a:pPr lvl="1"/>
            <a:r>
              <a:rPr lang="uk-UA" dirty="0"/>
              <a:t>8 семестр: повернення в ДУЕТ і написання дипломної роботи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73BB4E-2E5B-9686-E4CC-E52CA5BA218D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AE82B4E-587B-2A62-F1EF-C91B3C41C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pic>
        <p:nvPicPr>
          <p:cNvPr id="1802" name="Picture 13" descr="timeline_slide_4.png">
            <a:extLst>
              <a:ext uri="{FF2B5EF4-FFF2-40B4-BE49-F238E27FC236}">
                <a16:creationId xmlns:a16="http://schemas.microsoft.com/office/drawing/2014/main" id="{BFE0CB23-E045-E068-7C96-835261C1C7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3096" y="4554537"/>
            <a:ext cx="7315200" cy="18164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3E3529-2325-3F5E-130A-E69B603570B1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Кваліфікаційна робота бакалавра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2006923"/>
            <a:ext cx="10149840" cy="4065074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Студенти, які навчаються за програмою, розпочинають роботу над дипломною роботою не пізніше 7-го семестру навчання на бакалавраті.</a:t>
            </a:r>
          </a:p>
          <a:p>
            <a:r>
              <a:rPr lang="uk-UA" dirty="0"/>
              <a:t>Підсумкові роботи, написані в рамках програми подвійних дипломів, повинні спільно контролюватися обома установами. Відповідно, студенти обирають головного та другого наукового керівника, призначеного спільно обома установами.</a:t>
            </a:r>
          </a:p>
          <a:p>
            <a:r>
              <a:rPr lang="uk-UA" dirty="0"/>
              <a:t>Результатом фінального проекту може бути письмова академічна робота англійською мовою (дипломна робота).</a:t>
            </a:r>
          </a:p>
          <a:p>
            <a:r>
              <a:rPr lang="uk-UA" dirty="0"/>
              <a:t>Захист дипломної роботи має відбуватися англійською мовою та відповідно до правил, що діють у закладі-партнері. </a:t>
            </a:r>
          </a:p>
          <a:p>
            <a:r>
              <a:rPr lang="uk-UA" dirty="0"/>
              <a:t>Копія дипломної роботи надсилається до закладу-партнера та долучається до особової справи студента.</a:t>
            </a:r>
          </a:p>
          <a:p>
            <a:r>
              <a:rPr lang="uk-UA" dirty="0"/>
              <a:t>Процес управління захистом дипломної роботи повинен відповідати всім юридичним та академічним обмеженням обох установ. Однак цей процес повинен бути максимально скоригований, щоб уникнути непотрібних незручностей для студентів.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E55C29-9FD4-61E9-99DE-A3E97954D03A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E6BB8BE4-FFA7-184F-BB86-E13E517A1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6A8BDF-670D-FF94-6ABD-E151DEF9073F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8BF378-E9E7-244D-3654-4265E7959EF2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7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Фінансування програми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207774"/>
            <a:ext cx="7819390" cy="38356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Студенти несуть відповідальність за покриття витрат на проїзд до приймаючого закладу та витрат на проживання протягом усього періоду перебування.</a:t>
            </a:r>
          </a:p>
          <a:p>
            <a:r>
              <a:rPr lang="uk-UA" dirty="0"/>
              <a:t>Студенти сплачують за навчання протягом 1,5 років в Університеті Вітовта Великого (в рік вступу застосовується 50-відсоткова знижка).</a:t>
            </a:r>
          </a:p>
          <a:p>
            <a:r>
              <a:rPr lang="uk-UA" dirty="0"/>
              <a:t>Зміна ціни на програму оголошується щороку в лютому (перед початком прийому на навчання). </a:t>
            </a:r>
          </a:p>
          <a:p>
            <a:r>
              <a:rPr lang="uk-UA" dirty="0"/>
              <a:t>Додаткові угоди щодо вартості навчання в Університеті Вітовта Великого можуть бути укладені на щорічній основі з урахуванням кількості та/або академічних досягнень кандидатів та інших аспектів. </a:t>
            </a:r>
            <a:endParaRPr lang="uk-UA" b="1" dirty="0"/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37B575-C01E-F7A0-7AC1-8C53E81F4F27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FCC1DF98-F0BC-EAED-FD5C-AC36F431A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2AFC44-4AED-0E4B-2CA5-7F6AFA6B9B8D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CC7B7E2-58DE-4F51-E067-DA597412933C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805E8AA-44CD-862A-C496-5B6E6EF23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2905125"/>
            <a:ext cx="2438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7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16F48F-6A63-A39A-EC9C-667DD1726806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932383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Як потрапити на програму подвійного диплому: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520575"/>
            <a:ext cx="7487793" cy="2325751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600" dirty="0"/>
              <a:t>Подати заявку до міжнародного відділу ДУЕТ.</a:t>
            </a:r>
          </a:p>
          <a:p>
            <a:pPr lvl="0"/>
            <a:r>
              <a:rPr lang="uk-UA" sz="2600" dirty="0"/>
              <a:t>Тримати зв’язок з міжнародним відділом для оформлення всіх необхідних документів.</a:t>
            </a:r>
          </a:p>
          <a:p>
            <a:pPr lvl="0"/>
            <a:r>
              <a:rPr lang="uk-UA" sz="2600" dirty="0"/>
              <a:t>Активно вивчати англійську мову для досягнення рівня B1 перед початком навчання в Університеті Вітовта Великого.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95A666-6F78-484B-2E51-F50BA0883F17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63B66CFC-5D08-4429-1502-EDAE9D2EA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159EF-B9E6-2032-8FEB-9DBA1E1AEF49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BF2158-8B6D-3B29-1D76-12531162AC3F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логотип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1C6A2D-C477-77A9-548A-07D1DF9A6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678" y="2214214"/>
            <a:ext cx="2438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35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снимок экрана, диаграмм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2ACDB47-BBEB-487B-8CBA-C51BFA50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44" t="-210" r="-66" b="69"/>
          <a:stretch/>
        </p:blipFill>
        <p:spPr>
          <a:xfrm>
            <a:off x="-19291" y="0"/>
            <a:ext cx="12217712" cy="68574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816F41C-6023-4D77-8C02-E71A336F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91" y="0"/>
            <a:ext cx="12203044" cy="8471612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E8A9-ECD3-4587-B356-00AA2AC6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" y="1224664"/>
            <a:ext cx="10515600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Artifakt Element Black" pitchFamily="34" charset="-52"/>
                <a:ea typeface="Artifakt Element Black" pitchFamily="34" charset="-52"/>
              </a:rPr>
              <a:t>Центр міжнародної академічної мобільності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0B01FF-102D-487B-A853-8A1708BD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312" y="5111502"/>
            <a:ext cx="5462016" cy="1298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Adobe Gothic Std B" pitchFamily="34" charset="-128"/>
              </a:rPr>
              <a:t>Григораш Павло Валерійович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Adobe Gothic Std B" pitchFamily="34" charset="-128"/>
              </a:rPr>
              <a:t>+380960443923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Adobe Gothic Std B" pitchFamily="34" charset="-128"/>
              </a:rPr>
              <a:t>ciam@duet.edu.ua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Adobe Gothic Std B" pitchFamily="34" charset="-128"/>
            </a:endParaRPr>
          </a:p>
        </p:txBody>
      </p:sp>
      <p:pic>
        <p:nvPicPr>
          <p:cNvPr id="7" name="Рисунок 6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E834CBB-9D1E-BA56-5AF7-16F06AC9F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Изображение выглядит как Шрифт, снимок экрана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F5D1F3-2899-026E-6B4C-B5E7455452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2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981502-EDAB-8BF8-2D41-5ABD1300A71A}"/>
              </a:ext>
            </a:extLst>
          </p:cNvPr>
          <p:cNvSpPr/>
          <p:nvPr/>
        </p:nvSpPr>
        <p:spPr>
          <a:xfrm flipV="1">
            <a:off x="3302771" y="5934366"/>
            <a:ext cx="8889670" cy="299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2118E9-D2F1-510B-1E30-1BAAC277D4D0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Переваги програми подвійного диплому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520575"/>
            <a:ext cx="7781544" cy="232575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>
                <a:solidFill>
                  <a:srgbClr val="2A0000"/>
                </a:solidFill>
              </a:rPr>
              <a:t>Пріоритет англійської мови у навчанні та спілкуванні</a:t>
            </a:r>
          </a:p>
          <a:p>
            <a:pPr lvl="0"/>
            <a:r>
              <a:rPr lang="uk-UA" b="1" dirty="0">
                <a:solidFill>
                  <a:srgbClr val="2A0000"/>
                </a:solidFill>
              </a:rPr>
              <a:t>Міжнародна академічна мобільність в ЄС</a:t>
            </a:r>
          </a:p>
          <a:p>
            <a:pPr lvl="0"/>
            <a:r>
              <a:rPr lang="uk-UA" b="1" dirty="0">
                <a:solidFill>
                  <a:srgbClr val="2A0000"/>
                </a:solidFill>
              </a:rPr>
              <a:t>Гнучка програма навчання</a:t>
            </a:r>
          </a:p>
          <a:p>
            <a:pPr lvl="0"/>
            <a:r>
              <a:rPr lang="uk-UA" b="1" dirty="0">
                <a:solidFill>
                  <a:srgbClr val="2A0000"/>
                </a:solidFill>
              </a:rPr>
              <a:t>Подвійний диплом</a:t>
            </a:r>
            <a:endParaRPr lang="uk-UA" dirty="0">
              <a:solidFill>
                <a:srgbClr val="2A0000"/>
              </a:solidFill>
            </a:endParaRPr>
          </a:p>
          <a:p>
            <a:pPr lvl="0"/>
            <a:r>
              <a:rPr lang="uk-UA" b="1" dirty="0"/>
              <a:t>Унікальний досвід і конкурентоспроможність</a:t>
            </a:r>
            <a:endParaRPr lang="uk-UA" dirty="0"/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8B6F9C0-9873-FD70-72C4-51508E394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B7E01E-FCAE-4F70-8424-F2A7564C442B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снимок экрана, График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0808D80-0C55-F25C-8AD7-9969F0B0E9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6899" y="2124075"/>
            <a:ext cx="2438400" cy="24384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 descr="Изображение выглядит как снимок экрана, График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318BAA3-239D-C587-BA4E-854DBB353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4425" y="2676525"/>
            <a:ext cx="2438400" cy="243840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1D739F-F968-8858-8099-6FFF7EF51DE5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3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9D5F6D4-07C7-C289-A2C6-54B5BFBEADCC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снимок экрана, График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22AA779-9B43-42DD-0412-6B6EA66CB5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286" y="2148262"/>
            <a:ext cx="2438400" cy="243840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 descr="Изображение выглядит как снимок экрана, График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321FA80-D7A8-9F83-D974-85BF24AFB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9134" y="2209800"/>
            <a:ext cx="2438400" cy="24384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Подвійний диплом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B12DA3-0DCD-0F97-CEC9-633D2E7418F0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8A4802F-2A75-1B0C-B901-AFC9BA287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C9885AF-062D-69C7-15D9-C469F2895FE6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2C874F-5897-493A-B7FD-81906588E0C8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81E56AC6-B9AD-4098-9265-04A24ED4F7C0}"/>
              </a:ext>
            </a:extLst>
          </p:cNvPr>
          <p:cNvSpPr/>
          <p:nvPr/>
        </p:nvSpPr>
        <p:spPr>
          <a:xfrm>
            <a:off x="1389382" y="2304438"/>
            <a:ext cx="3190240" cy="3543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Бакалавр з менеджменту (ДУЕТ): </a:t>
            </a:r>
            <a:r>
              <a:rPr lang="uk-UA" dirty="0"/>
              <a:t>Спеціальність 073 «Менеджмент».</a:t>
            </a:r>
          </a:p>
          <a:p>
            <a:pPr algn="ctr"/>
            <a:r>
              <a:rPr lang="uk-UA" dirty="0"/>
              <a:t>Видається українською мовою з посиланням на другий диплом. 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EBB345B-E616-4A87-874C-AE4B31CA461C}"/>
              </a:ext>
            </a:extLst>
          </p:cNvPr>
          <p:cNvSpPr/>
          <p:nvPr/>
        </p:nvSpPr>
        <p:spPr>
          <a:xfrm>
            <a:off x="6784084" y="2222702"/>
            <a:ext cx="3190240" cy="3543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Бакалавр з управління бізнесом (ВМУ): </a:t>
            </a:r>
            <a:r>
              <a:rPr lang="uk-UA" dirty="0"/>
              <a:t>Спеціальність «Логістика і комерція».</a:t>
            </a:r>
          </a:p>
          <a:p>
            <a:pPr algn="ctr"/>
            <a:r>
              <a:rPr lang="uk-UA" dirty="0"/>
              <a:t>Видається англійською мовою з посиланням на другий диплом.</a:t>
            </a:r>
          </a:p>
        </p:txBody>
      </p:sp>
    </p:spTree>
    <p:extLst>
      <p:ext uri="{BB962C8B-B14F-4D97-AF65-F5344CB8AC3E}">
        <p14:creationId xmlns:p14="http://schemas.microsoft.com/office/powerpoint/2010/main" val="342635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3BC39B-DF11-DC40-ED73-8049B10485A8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Пріоритет англійської мови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pic>
        <p:nvPicPr>
          <p:cNvPr id="8" name="Рисунок 7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82A8C49-B90A-92C4-179D-B6898D11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0" y="2628900"/>
            <a:ext cx="2438400" cy="2438400"/>
          </a:xfrm>
          <a:prstGeom prst="rect">
            <a:avLst/>
          </a:prstGeom>
          <a:ln>
            <a:noFill/>
          </a:ln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447423"/>
            <a:ext cx="8049006" cy="30389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uk-UA" b="1" dirty="0"/>
              <a:t>Навчання англійською мовою:</a:t>
            </a:r>
            <a:r>
              <a:rPr lang="uk-UA" dirty="0"/>
              <a:t> Студенти вивчають англійську мову з першого курсу з носіями мови. </a:t>
            </a:r>
          </a:p>
          <a:p>
            <a:pPr lvl="0"/>
            <a:r>
              <a:rPr lang="uk-UA" b="1" dirty="0"/>
              <a:t>Повне занурення в мовне середовище:</a:t>
            </a:r>
            <a:r>
              <a:rPr lang="uk-UA" dirty="0"/>
              <a:t> Навчання повністю англійською мовою постійно покращує мовні навички.</a:t>
            </a:r>
          </a:p>
          <a:p>
            <a:pPr lvl="0"/>
            <a:r>
              <a:rPr lang="uk-UA" b="1" dirty="0"/>
              <a:t>Високий рівень володіння англійською мовою:</a:t>
            </a:r>
            <a:r>
              <a:rPr lang="uk-UA" dirty="0"/>
              <a:t> Програма допомагає досягти рівня B2-C1 з акцентом на бізнес-англійську.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6FFA7C-519F-E0CA-E706-A82DFD1B9BC5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10A79348-777E-A4E9-AA2E-2A184C960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47C153-C12D-5A62-577A-A53805896A50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FB29AD-81D9-D558-FD29-0E82982D568E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9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3BC39B-DF11-DC40-ED73-8049B10485A8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fakt Element Black" pitchFamily="34" charset="-52"/>
                <a:ea typeface="Artifakt Element Black" pitchFamily="34" charset="-52"/>
              </a:rPr>
              <a:t>Міжнародна академічна мобільність в ЄС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447423"/>
            <a:ext cx="6532880" cy="30389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tifakt Element Hair" pitchFamily="34" charset="-52"/>
              </a:rPr>
              <a:t>Університет Вітовта Великого (Каунас, Литва) – </a:t>
            </a:r>
            <a:r>
              <a:rPr lang="uk-UA" dirty="0"/>
              <a:t>це європейський класичний університет вільних мистецтв і наук. Виділяє його серед університетів Балтії максимальна демократичність, ліберальність і турбота про студентів. Тому в ньому щорічно здобувають вищу освіту в Литві 9500 молодих людей з різних країн світу під керівництвом 500 професорів.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6FFA7C-519F-E0CA-E706-A82DFD1B9BC5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10A79348-777E-A4E9-AA2E-2A184C960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47C153-C12D-5A62-577A-A53805896A50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FB29AD-81D9-D558-FD29-0E82982D568E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Університет Вітовта Великого (Vytautas Magnus University)">
            <a:extLst>
              <a:ext uri="{FF2B5EF4-FFF2-40B4-BE49-F238E27FC236}">
                <a16:creationId xmlns:a16="http://schemas.microsoft.com/office/drawing/2014/main" id="{6B1046D7-BCA1-4A24-BD16-D809FBE4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40" y="1770983"/>
            <a:ext cx="3739985" cy="24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ногофункциональный научный и исследовательский центр УВВ">
            <a:extLst>
              <a:ext uri="{FF2B5EF4-FFF2-40B4-BE49-F238E27FC236}">
                <a16:creationId xmlns:a16="http://schemas.microsoft.com/office/drawing/2014/main" id="{0371A309-FCAC-4A09-9BC9-1E5F9E4F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40" y="4257588"/>
            <a:ext cx="3739984" cy="18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011A69-9D80-0F63-0B3D-CAC0B7A871D8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1167140"/>
            <a:ext cx="9570212" cy="130651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"/>
                <a:ea typeface="Artifakt Element Heavy" pitchFamily="34" charset="-52"/>
                <a:cs typeface="Segoe UI"/>
              </a:rPr>
              <a:t>Унікальний досвід і конкурентоспроможність на ринку праці</a:t>
            </a:r>
            <a:endParaRPr lang="uk-UA" sz="32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  <a:ea typeface="Artifakt Element Black" pitchFamily="34" charset="-52"/>
              <a:cs typeface="Segoe UI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754255"/>
            <a:ext cx="7479411" cy="2325751"/>
          </a:xfrm>
        </p:spPr>
        <p:txBody>
          <a:bodyPr>
            <a:normAutofit fontScale="92500"/>
          </a:bodyPr>
          <a:lstStyle/>
          <a:p>
            <a:pPr lvl="0"/>
            <a:r>
              <a:rPr lang="uk-UA" sz="2600" dirty="0"/>
              <a:t>Можливість проходження практики на європейських підприємствах у Литві як частина навчальної програми.</a:t>
            </a:r>
          </a:p>
          <a:p>
            <a:pPr lvl="0"/>
            <a:r>
              <a:rPr lang="uk-UA" sz="2600" dirty="0"/>
              <a:t>Ця програма надає можливість студентам розширити свої знання, здобути міжнародний досвід і навички для успішної кар'єри у сфері менеджменту.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2D3018-4272-3C28-39D3-18A805FEF234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A823579-28C0-5830-DA10-7335FF862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Изображение выглядит как логотип, символ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2FCCE7-0D65-B564-72FE-54B95D289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209800"/>
            <a:ext cx="2438400" cy="243840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94F0731-83B8-99E6-A9A4-AC4E4D555F08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273E9C-4BA3-7B70-4C4D-0D306BD183D6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6C314EC-9DAA-DEB0-E577-ACB2D16DD40F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Зобов’язання ДУЕТ і ВМУ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493143"/>
            <a:ext cx="7652004" cy="33247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uk-UA" sz="2600" dirty="0"/>
              <a:t>Забезпечити всі необхідні засоби і ресурси для впровадження та функціонування Програми подвійних дипломів.</a:t>
            </a:r>
            <a:endParaRPr lang="uk-UA" sz="2600" dirty="0">
              <a:ea typeface="Calibri"/>
              <a:cs typeface="Calibri"/>
            </a:endParaRPr>
          </a:p>
          <a:p>
            <a:pPr lvl="0"/>
            <a:r>
              <a:rPr lang="uk-UA" sz="2600" dirty="0"/>
              <a:t>Університет Вітовта Великого надає підтримку студентам у вирішенні академічних, адміністративних та соціально-культурних питань.</a:t>
            </a:r>
            <a:endParaRPr lang="uk-UA" sz="2600" dirty="0">
              <a:ea typeface="Calibri"/>
              <a:cs typeface="Calibri"/>
            </a:endParaRPr>
          </a:p>
          <a:p>
            <a:pPr lvl="0"/>
            <a:r>
              <a:rPr lang="uk-UA" sz="2600" dirty="0"/>
              <a:t>Обидва університети призначають координаторів програми, які забезпечують реалізацію Програми відповідно до навчального плану.</a:t>
            </a:r>
            <a:endParaRPr lang="uk-UA" sz="2600" dirty="0">
              <a:ea typeface="Calibri"/>
              <a:cs typeface="Calibri"/>
            </a:endParaRPr>
          </a:p>
          <a:p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E31AF4-5357-FD27-B57C-58A37C736FA4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B7B8402-8BC0-9A40-5DE6-7A48AB1D9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5F0103-E8F4-252E-F34E-A9C1B9C348EC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539A50-8633-D349-05A0-642685861360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EE7D650-6DC3-80C0-9B53-C0722580E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6375" y="2209800"/>
            <a:ext cx="2438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78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B38716-A6E6-B56D-D6E9-969D0466AB96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939495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Відбір учасників для програми здійснюється на основі: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365127"/>
            <a:ext cx="7482840" cy="31669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600" dirty="0"/>
              <a:t>Виписки з залікової книжки студента з його/її курсами та оцінками;</a:t>
            </a:r>
            <a:endParaRPr lang="uk-UA" sz="2600" dirty="0">
              <a:ea typeface="Calibri"/>
              <a:cs typeface="Calibri"/>
            </a:endParaRPr>
          </a:p>
          <a:p>
            <a:r>
              <a:rPr lang="uk-UA" sz="2600" dirty="0"/>
              <a:t>Листа-підтвердження від установи, що відряджає (ДУЕТ);</a:t>
            </a:r>
            <a:endParaRPr lang="uk-UA" sz="2600" dirty="0">
              <a:ea typeface="Calibri"/>
              <a:cs typeface="Calibri"/>
            </a:endParaRPr>
          </a:p>
          <a:p>
            <a:r>
              <a:rPr lang="uk-UA" sz="2600" dirty="0"/>
              <a:t>Сертифікат</a:t>
            </a:r>
            <a:r>
              <a:rPr lang="en-US" sz="2600" dirty="0"/>
              <a:t> B1</a:t>
            </a:r>
            <a:r>
              <a:rPr lang="uk-UA" sz="2600" dirty="0"/>
              <a:t> про знання мови, який здобувається протягом навчання на 1-2 курсі.</a:t>
            </a:r>
            <a:endParaRPr lang="uk-UA" sz="2600" dirty="0">
              <a:ea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AA2AFD-1DBD-77C6-5D7E-AFED1ABDB635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BFA2A485-BB4F-BDBC-3E1E-B200A4FCB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3D36B0-0512-8A43-DB08-89EA91FC0E5D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C32B8C-4E83-961A-6A9F-B3FF94949F74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круг, снимок экрана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AD9FD36-6445-2C4C-1D3C-7051A83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500" y="2209800"/>
            <a:ext cx="2438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43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7AC084A-E9BA-4573-5B1C-4525876E172E}"/>
              </a:ext>
            </a:extLst>
          </p:cNvPr>
          <p:cNvSpPr/>
          <p:nvPr/>
        </p:nvSpPr>
        <p:spPr>
          <a:xfrm>
            <a:off x="0" y="-1016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81B1B-0572-4F42-A2D1-552A7991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886978"/>
            <a:ext cx="10817352" cy="132556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Особливості</a:t>
            </a:r>
            <a:r>
              <a:rPr lang="uk-UA" sz="3200" dirty="0">
                <a:solidFill>
                  <a:srgbClr val="2A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навчання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fakt Element Black" pitchFamily="34" charset="-52"/>
              <a:ea typeface="Artifakt Element Black" pitchFamily="34" charset="-52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60A456-A45C-4689-B1F6-73C0FE5C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2520575"/>
            <a:ext cx="7726680" cy="232575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/>
              <a:t>Учасники програми одночасно вважаються студентами Державного університету економіки і технологій та Університету Вітовта Великого.</a:t>
            </a:r>
          </a:p>
          <a:p>
            <a:r>
              <a:rPr lang="uk-UA" dirty="0"/>
              <a:t>Гарантоване </a:t>
            </a:r>
            <a:r>
              <a:rPr lang="uk-UA" dirty="0" err="1"/>
              <a:t>перезарахування</a:t>
            </a:r>
            <a:r>
              <a:rPr lang="uk-UA" dirty="0"/>
              <a:t> кредитів між університетами. </a:t>
            </a:r>
          </a:p>
          <a:p>
            <a:r>
              <a:rPr lang="uk-UA" dirty="0"/>
              <a:t>Можливість покинути програму Подвійного диплому і продовжити навчання тільки в ДУЕТ.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tifakt Element Hair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5ED5-8B4A-44FC-9BD6-4AB5A4CD4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B570E-380D-498C-9880-C36E66283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9" y="10"/>
            <a:ext cx="2630171" cy="1174809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A5C928-1919-6B8A-EE2E-7A688B9EA8EB}"/>
              </a:ext>
            </a:extLst>
          </p:cNvPr>
          <p:cNvSpPr/>
          <p:nvPr/>
        </p:nvSpPr>
        <p:spPr>
          <a:xfrm flipV="1">
            <a:off x="840125" y="561570"/>
            <a:ext cx="5255793" cy="26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Графика, Шрифт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FC17125E-9E9C-E652-D3DB-7F892E5F1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277" y="209416"/>
            <a:ext cx="2105025" cy="752475"/>
          </a:xfrm>
          <a:prstGeom prst="rect">
            <a:avLst/>
          </a:prstGeom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33FAD2-43B0-1350-ECB5-B109B863EA0B}"/>
              </a:ext>
            </a:extLst>
          </p:cNvPr>
          <p:cNvSpPr/>
          <p:nvPr/>
        </p:nvSpPr>
        <p:spPr>
          <a:xfrm>
            <a:off x="3300984" y="6331897"/>
            <a:ext cx="8891016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BF12EE5-5BE8-D954-B7A7-D1CE2A4950C7}"/>
              </a:ext>
            </a:extLst>
          </p:cNvPr>
          <p:cNvSpPr/>
          <p:nvPr/>
        </p:nvSpPr>
        <p:spPr>
          <a:xfrm>
            <a:off x="3882009" y="6141397"/>
            <a:ext cx="8308733" cy="34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4BE2027-F256-C1E2-B44F-1C82DF45B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450" y="2209800"/>
            <a:ext cx="2438400" cy="2438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16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690</Words>
  <Application>Microsoft Office PowerPoint</Application>
  <PresentationFormat>Широкий екран</PresentationFormat>
  <Paragraphs>61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Artifakt Element Black</vt:lpstr>
      <vt:lpstr>Calibri</vt:lpstr>
      <vt:lpstr>Calibri Light</vt:lpstr>
      <vt:lpstr>Segoe UI</vt:lpstr>
      <vt:lpstr>Segoe UI Black</vt:lpstr>
      <vt:lpstr>Trebuchet MS</vt:lpstr>
      <vt:lpstr>Тема Office</vt:lpstr>
      <vt:lpstr>Презентація PowerPoint</vt:lpstr>
      <vt:lpstr>Переваги програми подвійного диплому</vt:lpstr>
      <vt:lpstr>Подвійний диплом</vt:lpstr>
      <vt:lpstr>Пріоритет англійської мови</vt:lpstr>
      <vt:lpstr>Міжнародна академічна мобільність в ЄС</vt:lpstr>
      <vt:lpstr>Унікальний досвід і конкурентоспроможність на ринку праці</vt:lpstr>
      <vt:lpstr>Зобов’язання ДУЕТ і ВМУ</vt:lpstr>
      <vt:lpstr>Відбір учасників для програми здійснюється на основі:</vt:lpstr>
      <vt:lpstr>Особливості навчання</vt:lpstr>
      <vt:lpstr>Структура програми</vt:lpstr>
      <vt:lpstr>Кваліфікаційна робота бакалавра</vt:lpstr>
      <vt:lpstr>Фінансування програми</vt:lpstr>
      <vt:lpstr>Як потрапити на програму подвійного диплому:</vt:lpstr>
      <vt:lpstr>Центр міжнародної академічної мобільності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Павло Григораш</dc:creator>
  <cp:lastModifiedBy>Павло Григораш</cp:lastModifiedBy>
  <cp:revision>466</cp:revision>
  <dcterms:created xsi:type="dcterms:W3CDTF">2024-09-13T09:53:20Z</dcterms:created>
  <dcterms:modified xsi:type="dcterms:W3CDTF">2024-09-16T08:29:11Z</dcterms:modified>
</cp:coreProperties>
</file>