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7" d="100"/>
          <a:sy n="87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81335-5E03-4F94-B493-74AF561ECCD0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291C33D8-C24C-470E-B398-588DBE2DA4D9}">
      <dgm:prSet phldrT="[Текст]" phldr="1"/>
      <dgm:spPr/>
      <dgm:t>
        <a:bodyPr/>
        <a:lstStyle/>
        <a:p>
          <a:endParaRPr lang="ru-UA" dirty="0"/>
        </a:p>
      </dgm:t>
    </dgm:pt>
    <dgm:pt modelId="{483CEEE7-41B7-4BC2-8BF9-21116FCE9E78}" type="parTrans" cxnId="{AD2F21B1-0A14-4D89-A76F-F7BE31E6FB67}">
      <dgm:prSet/>
      <dgm:spPr/>
      <dgm:t>
        <a:bodyPr/>
        <a:lstStyle/>
        <a:p>
          <a:endParaRPr lang="ru-UA"/>
        </a:p>
      </dgm:t>
    </dgm:pt>
    <dgm:pt modelId="{E0AC64A3-23E2-4A28-B7AD-B0C926DCDE28}" type="sibTrans" cxnId="{AD2F21B1-0A14-4D89-A76F-F7BE31E6FB67}">
      <dgm:prSet/>
      <dgm:spPr/>
      <dgm:t>
        <a:bodyPr/>
        <a:lstStyle/>
        <a:p>
          <a:endParaRPr lang="ru-UA"/>
        </a:p>
      </dgm:t>
    </dgm:pt>
    <dgm:pt modelId="{34EEDA2A-05BB-4331-A789-8D149D380E92}">
      <dgm:prSet phldrT="[Текст]"/>
      <dgm:spPr/>
      <dgm:t>
        <a:bodyPr/>
        <a:lstStyle/>
        <a:p>
          <a:r>
            <a:rPr lang="uk-UA" dirty="0">
              <a:latin typeface="Bahnschrift Light Condensed" panose="020B0502040204020203" pitchFamily="34" charset="0"/>
            </a:rPr>
            <a:t>3</a:t>
          </a:r>
          <a:r>
            <a:rPr lang="en-US" dirty="0">
              <a:latin typeface="Bahnschrift Light Condensed" panose="020B0502040204020203" pitchFamily="34" charset="0"/>
            </a:rPr>
            <a:t>%</a:t>
          </a:r>
          <a:endParaRPr lang="ru-UA" dirty="0">
            <a:latin typeface="Bahnschrift Light Condensed" panose="020B0502040204020203" pitchFamily="34" charset="0"/>
          </a:endParaRPr>
        </a:p>
      </dgm:t>
    </dgm:pt>
    <dgm:pt modelId="{302BA5FB-505C-4CA9-99BB-DF16D27ABDAE}" type="parTrans" cxnId="{4FB3C80D-E2F0-42F9-AB13-FAD1170F6EDD}">
      <dgm:prSet/>
      <dgm:spPr/>
      <dgm:t>
        <a:bodyPr/>
        <a:lstStyle/>
        <a:p>
          <a:endParaRPr lang="ru-UA"/>
        </a:p>
      </dgm:t>
    </dgm:pt>
    <dgm:pt modelId="{507C5532-C65E-4876-8400-49ECF03076DF}" type="sibTrans" cxnId="{4FB3C80D-E2F0-42F9-AB13-FAD1170F6EDD}">
      <dgm:prSet/>
      <dgm:spPr/>
      <dgm:t>
        <a:bodyPr/>
        <a:lstStyle/>
        <a:p>
          <a:endParaRPr lang="ru-UA"/>
        </a:p>
      </dgm:t>
    </dgm:pt>
    <dgm:pt modelId="{711ECF95-BFB7-4F0F-B732-3B4CB18DB660}">
      <dgm:prSet phldrT="[Текст]"/>
      <dgm:spPr/>
      <dgm:t>
        <a:bodyPr/>
        <a:lstStyle/>
        <a:p>
          <a:r>
            <a:rPr lang="en-US" dirty="0">
              <a:latin typeface="Bahnschrift Light Condensed" panose="020B0502040204020203" pitchFamily="34" charset="0"/>
            </a:rPr>
            <a:t>60%</a:t>
          </a:r>
          <a:endParaRPr lang="ru-UA" dirty="0">
            <a:latin typeface="Bahnschrift Light Condensed" panose="020B0502040204020203" pitchFamily="34" charset="0"/>
          </a:endParaRPr>
        </a:p>
      </dgm:t>
    </dgm:pt>
    <dgm:pt modelId="{A54D8A2C-E2C9-4563-A949-F6A6B10BE96F}" type="parTrans" cxnId="{E5284D0F-7768-4895-9A23-274D815CDCF7}">
      <dgm:prSet/>
      <dgm:spPr/>
      <dgm:t>
        <a:bodyPr/>
        <a:lstStyle/>
        <a:p>
          <a:endParaRPr lang="ru-UA"/>
        </a:p>
      </dgm:t>
    </dgm:pt>
    <dgm:pt modelId="{F7395A9E-5BDB-412C-BF50-9F9F72FAD6DD}" type="sibTrans" cxnId="{E5284D0F-7768-4895-9A23-274D815CDCF7}">
      <dgm:prSet/>
      <dgm:spPr/>
      <dgm:t>
        <a:bodyPr/>
        <a:lstStyle/>
        <a:p>
          <a:endParaRPr lang="ru-UA"/>
        </a:p>
      </dgm:t>
    </dgm:pt>
    <dgm:pt modelId="{E7F654C3-ED74-4DCF-B10E-58A68F1766A0}" type="pres">
      <dgm:prSet presAssocID="{33981335-5E03-4F94-B493-74AF561ECCD0}" presName="compositeShape" presStyleCnt="0">
        <dgm:presLayoutVars>
          <dgm:chMax val="7"/>
          <dgm:dir/>
          <dgm:resizeHandles val="exact"/>
        </dgm:presLayoutVars>
      </dgm:prSet>
      <dgm:spPr/>
    </dgm:pt>
    <dgm:pt modelId="{2F62F575-403B-4250-9950-C97469827BC0}" type="pres">
      <dgm:prSet presAssocID="{33981335-5E03-4F94-B493-74AF561ECCD0}" presName="wedge1" presStyleLbl="node1" presStyleIdx="0" presStyleCnt="3" custScaleX="91450" custScaleY="89427" custLinFactNeighborX="-1772" custLinFactNeighborY="3064"/>
      <dgm:spPr/>
    </dgm:pt>
    <dgm:pt modelId="{0969A8D8-3DA9-4749-B6F4-89AA719ECC67}" type="pres">
      <dgm:prSet presAssocID="{33981335-5E03-4F94-B493-74AF561ECCD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C1B34F-624C-4BE4-A992-87A050E16B27}" type="pres">
      <dgm:prSet presAssocID="{33981335-5E03-4F94-B493-74AF561ECCD0}" presName="wedge2" presStyleLbl="node1" presStyleIdx="1" presStyleCnt="3" custScaleX="100182" custScaleY="99364" custLinFactNeighborX="-393" custLinFactNeighborY="1527"/>
      <dgm:spPr/>
    </dgm:pt>
    <dgm:pt modelId="{48A3BA27-05CE-4544-8C84-B5A2D6D57FD0}" type="pres">
      <dgm:prSet presAssocID="{33981335-5E03-4F94-B493-74AF561ECCD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6ADE75C-23BA-4DBE-A273-13CBFF574111}" type="pres">
      <dgm:prSet presAssocID="{33981335-5E03-4F94-B493-74AF561ECCD0}" presName="wedge3" presStyleLbl="node1" presStyleIdx="2" presStyleCnt="3" custScaleX="105339" custScaleY="92590" custLinFactNeighborX="591" custLinFactNeighborY="1527"/>
      <dgm:spPr/>
    </dgm:pt>
    <dgm:pt modelId="{90B2B1B0-C1B5-4378-8018-E26BDEF972A4}" type="pres">
      <dgm:prSet presAssocID="{33981335-5E03-4F94-B493-74AF561ECCD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FB3C80D-E2F0-42F9-AB13-FAD1170F6EDD}" srcId="{33981335-5E03-4F94-B493-74AF561ECCD0}" destId="{34EEDA2A-05BB-4331-A789-8D149D380E92}" srcOrd="1" destOrd="0" parTransId="{302BA5FB-505C-4CA9-99BB-DF16D27ABDAE}" sibTransId="{507C5532-C65E-4876-8400-49ECF03076DF}"/>
    <dgm:cxn modelId="{E5284D0F-7768-4895-9A23-274D815CDCF7}" srcId="{33981335-5E03-4F94-B493-74AF561ECCD0}" destId="{711ECF95-BFB7-4F0F-B732-3B4CB18DB660}" srcOrd="2" destOrd="0" parTransId="{A54D8A2C-E2C9-4563-A949-F6A6B10BE96F}" sibTransId="{F7395A9E-5BDB-412C-BF50-9F9F72FAD6DD}"/>
    <dgm:cxn modelId="{DDC6CE34-8A16-4B1C-AB0F-AD6C9B8F9EFF}" type="presOf" srcId="{291C33D8-C24C-470E-B398-588DBE2DA4D9}" destId="{2F62F575-403B-4250-9950-C97469827BC0}" srcOrd="0" destOrd="0" presId="urn:microsoft.com/office/officeart/2005/8/layout/chart3"/>
    <dgm:cxn modelId="{045DD954-16E7-4F37-9B76-613FD0B11341}" type="presOf" srcId="{291C33D8-C24C-470E-B398-588DBE2DA4D9}" destId="{0969A8D8-3DA9-4749-B6F4-89AA719ECC67}" srcOrd="1" destOrd="0" presId="urn:microsoft.com/office/officeart/2005/8/layout/chart3"/>
    <dgm:cxn modelId="{AD2F21B1-0A14-4D89-A76F-F7BE31E6FB67}" srcId="{33981335-5E03-4F94-B493-74AF561ECCD0}" destId="{291C33D8-C24C-470E-B398-588DBE2DA4D9}" srcOrd="0" destOrd="0" parTransId="{483CEEE7-41B7-4BC2-8BF9-21116FCE9E78}" sibTransId="{E0AC64A3-23E2-4A28-B7AD-B0C926DCDE28}"/>
    <dgm:cxn modelId="{E5DA6EC4-B06C-4F5D-BBA6-EE2A48220ECC}" type="presOf" srcId="{711ECF95-BFB7-4F0F-B732-3B4CB18DB660}" destId="{90B2B1B0-C1B5-4378-8018-E26BDEF972A4}" srcOrd="1" destOrd="0" presId="urn:microsoft.com/office/officeart/2005/8/layout/chart3"/>
    <dgm:cxn modelId="{9494B2C6-A323-496E-B758-6699DF53102B}" type="presOf" srcId="{33981335-5E03-4F94-B493-74AF561ECCD0}" destId="{E7F654C3-ED74-4DCF-B10E-58A68F1766A0}" srcOrd="0" destOrd="0" presId="urn:microsoft.com/office/officeart/2005/8/layout/chart3"/>
    <dgm:cxn modelId="{CB669DDB-C8B2-4096-9B11-3681FA0F1B48}" type="presOf" srcId="{34EEDA2A-05BB-4331-A789-8D149D380E92}" destId="{00C1B34F-624C-4BE4-A992-87A050E16B27}" srcOrd="0" destOrd="0" presId="urn:microsoft.com/office/officeart/2005/8/layout/chart3"/>
    <dgm:cxn modelId="{0B7AAFE4-24AE-4090-B51D-584920155E6A}" type="presOf" srcId="{34EEDA2A-05BB-4331-A789-8D149D380E92}" destId="{48A3BA27-05CE-4544-8C84-B5A2D6D57FD0}" srcOrd="1" destOrd="0" presId="urn:microsoft.com/office/officeart/2005/8/layout/chart3"/>
    <dgm:cxn modelId="{967CB6F0-F3C1-4A39-AFE6-7510B90AEB05}" type="presOf" srcId="{711ECF95-BFB7-4F0F-B732-3B4CB18DB660}" destId="{06ADE75C-23BA-4DBE-A273-13CBFF574111}" srcOrd="0" destOrd="0" presId="urn:microsoft.com/office/officeart/2005/8/layout/chart3"/>
    <dgm:cxn modelId="{B2B06AC5-21A9-49A7-9623-D55B83135E57}" type="presParOf" srcId="{E7F654C3-ED74-4DCF-B10E-58A68F1766A0}" destId="{2F62F575-403B-4250-9950-C97469827BC0}" srcOrd="0" destOrd="0" presId="urn:microsoft.com/office/officeart/2005/8/layout/chart3"/>
    <dgm:cxn modelId="{E91C6CBA-53D3-43B7-B84B-EEE778C86B11}" type="presParOf" srcId="{E7F654C3-ED74-4DCF-B10E-58A68F1766A0}" destId="{0969A8D8-3DA9-4749-B6F4-89AA719ECC67}" srcOrd="1" destOrd="0" presId="urn:microsoft.com/office/officeart/2005/8/layout/chart3"/>
    <dgm:cxn modelId="{0B07EA6E-EDE3-46D6-947F-BDB35B59D080}" type="presParOf" srcId="{E7F654C3-ED74-4DCF-B10E-58A68F1766A0}" destId="{00C1B34F-624C-4BE4-A992-87A050E16B27}" srcOrd="2" destOrd="0" presId="urn:microsoft.com/office/officeart/2005/8/layout/chart3"/>
    <dgm:cxn modelId="{81AB2AF4-8355-4A47-B1C6-3DB070355372}" type="presParOf" srcId="{E7F654C3-ED74-4DCF-B10E-58A68F1766A0}" destId="{48A3BA27-05CE-4544-8C84-B5A2D6D57FD0}" srcOrd="3" destOrd="0" presId="urn:microsoft.com/office/officeart/2005/8/layout/chart3"/>
    <dgm:cxn modelId="{A529A5C8-F852-436D-AEEC-6E7C95697F40}" type="presParOf" srcId="{E7F654C3-ED74-4DCF-B10E-58A68F1766A0}" destId="{06ADE75C-23BA-4DBE-A273-13CBFF574111}" srcOrd="4" destOrd="0" presId="urn:microsoft.com/office/officeart/2005/8/layout/chart3"/>
    <dgm:cxn modelId="{1219664B-2845-4F6D-8051-39A68D413F80}" type="presParOf" srcId="{E7F654C3-ED74-4DCF-B10E-58A68F1766A0}" destId="{90B2B1B0-C1B5-4378-8018-E26BDEF972A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2F575-403B-4250-9950-C97469827BC0}">
      <dsp:nvSpPr>
        <dsp:cNvPr id="0" name=""/>
        <dsp:cNvSpPr/>
      </dsp:nvSpPr>
      <dsp:spPr>
        <a:xfrm>
          <a:off x="2136716" y="678114"/>
          <a:ext cx="4162511" cy="407043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700" kern="1200" dirty="0"/>
        </a:p>
      </dsp:txBody>
      <dsp:txXfrm>
        <a:off x="4399834" y="1429206"/>
        <a:ext cx="1412280" cy="1356810"/>
      </dsp:txXfrm>
    </dsp:sp>
    <dsp:sp modelId="{00C1B34F-624C-4BE4-A992-87A050E16B27}">
      <dsp:nvSpPr>
        <dsp:cNvPr id="0" name=""/>
        <dsp:cNvSpPr/>
      </dsp:nvSpPr>
      <dsp:spPr>
        <a:xfrm>
          <a:off x="1766129" y="517471"/>
          <a:ext cx="4559964" cy="4522731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>
              <a:latin typeface="Bahnschrift Light Condensed" panose="020B0502040204020203" pitchFamily="34" charset="0"/>
            </a:rPr>
            <a:t>3</a:t>
          </a:r>
          <a:r>
            <a:rPr lang="en-US" sz="6500" kern="1200" dirty="0">
              <a:latin typeface="Bahnschrift Light Condensed" panose="020B0502040204020203" pitchFamily="34" charset="0"/>
            </a:rPr>
            <a:t>%</a:t>
          </a:r>
          <a:endParaRPr lang="ru-UA" sz="6500" kern="1200" dirty="0">
            <a:latin typeface="Bahnschrift Light Condensed" panose="020B0502040204020203" pitchFamily="34" charset="0"/>
          </a:endParaRPr>
        </a:p>
      </dsp:txBody>
      <dsp:txXfrm>
        <a:off x="3014691" y="3371100"/>
        <a:ext cx="2062841" cy="1399893"/>
      </dsp:txXfrm>
    </dsp:sp>
    <dsp:sp modelId="{06ADE75C-23BA-4DBE-A273-13CBFF574111}">
      <dsp:nvSpPr>
        <dsp:cNvPr id="0" name=""/>
        <dsp:cNvSpPr/>
      </dsp:nvSpPr>
      <dsp:spPr>
        <a:xfrm>
          <a:off x="1693553" y="671637"/>
          <a:ext cx="4794694" cy="421440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Bahnschrift Light Condensed" panose="020B0502040204020203" pitchFamily="34" charset="0"/>
            </a:rPr>
            <a:t>60%</a:t>
          </a:r>
          <a:endParaRPr lang="ru-UA" sz="6500" kern="1200" dirty="0">
            <a:latin typeface="Bahnschrift Light Condensed" panose="020B0502040204020203" pitchFamily="34" charset="0"/>
          </a:endParaRPr>
        </a:p>
      </dsp:txBody>
      <dsp:txXfrm>
        <a:off x="2207270" y="1499465"/>
        <a:ext cx="1626771" cy="14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4ADB7-22B7-4408-9D5D-294106999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B712E2-37C1-429B-80C4-5F90C7D66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9DA8E-AB90-48E2-91E5-118A24E4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175B1-3C30-4682-A819-FC89B9C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3C924-0BF7-4250-AA2B-CFE7A0CD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27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B0784-11B2-44EF-88B7-80AE927B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39AECC-2706-47F7-AACB-998C725FF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0D11E-78FE-4B46-A3B8-875A4970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2D608-9239-45C2-A180-2A431B4E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76722-AD26-4040-841E-7E7AC535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14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A6B8E8-AE6E-4E74-8953-E6B735B1B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92E416-E9C8-476F-ABEA-486760F15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17D00-E214-4BA8-81AB-9123B198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0F473-2FDC-4E26-93B0-793E047B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14CC9-7DB5-4D71-9776-65AE1083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387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2A17-8246-4FE3-91BB-77075B87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42448-2032-4ADB-93EF-9FE1449B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B30A4-A985-41BF-8C64-726236A3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5F9B7-EAF9-418F-815C-0E8AF14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06D52-0080-4717-AB14-EB1B46A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17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814DC-6BBA-4092-B95F-712528FB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4DE80-99DF-4769-9B3B-4D0FED0F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C963B-AB05-4581-8188-55594F77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99980-1DFC-4337-9659-2EF58955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A9669-7062-4369-BF0A-BAD9B4F5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D3048-D4CF-4B92-9CBE-8DB59491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9A0AC-DFC8-4F38-AB32-DA361A1CB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6CE54-2169-4091-97DE-CC79D26B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FB2975-ED16-41D9-A031-052F9065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DF7F9B-3ED4-4800-95D9-F81A4569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F2D4D-79C4-4545-ABEF-57FBC916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2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3C35-BCA5-4AFB-AF08-C79D82E5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28FA0-6778-4F44-B1C5-A16092DD7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EC9869-C2EF-4C9A-96A3-377472E6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9A760B-3DD2-43AA-8F4B-5599EE36F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4BC1D-6BAB-458B-96B9-25D02EF5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E70776-5B68-4155-9A55-8321B16B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043C9A-887D-431D-97B9-8AC58DE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B8DF19-FC6E-4173-A13A-E6FAB307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2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21895-E33E-4D28-8154-2B70CB19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462386-B8FF-4EAD-824C-B1EC27EC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6399D1-0E94-4827-B65D-9169C799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46D217-3779-4179-92FE-974F2575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011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308660-F0D4-4172-B15C-05F93A0D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1812F-79E9-4316-B695-B379A164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B59CE3-E416-45B7-89F2-954A323B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63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4EED9-4C1B-4488-9BB3-F3C9F5C9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34539-D5D0-4936-87D3-96DF31A4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958747-28F0-462A-A872-573A8552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C6DB15-F8DC-4BDC-BDB6-B64CF639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858B1-36D0-40D3-9254-80A6436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279B3-B63D-4771-B130-6C3920F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85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8DE3E-3F60-4057-8BB9-F9814048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D32409-74C5-4DD3-B785-E4F63C3A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8CB5E-C5DA-478C-A9EF-B1A938648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3728C-164A-44C7-8CB7-21536FB2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471C0-58AA-411C-9EF9-CF128477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359B5-224B-4FF5-A88E-1DF68D77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65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13500-4FA8-4C98-952A-313E6BA2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4A7A46-7B5D-4619-8A8D-858F3469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6B16E-0647-47C9-9147-A3E89FCD6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AEB9-8A11-4392-A74D-2E1FF23FA175}" type="datetimeFigureOut">
              <a:rPr lang="ru-UA" smtClean="0"/>
              <a:t>31.10.2022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03697-3BDC-4751-BA25-4A10484ED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1A33B-557C-47C9-A833-004F9BE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CDF4-F132-4450-A7A8-277925E97AE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55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5CB3CB-75E5-47B6-8D96-2BA1BC15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9245A-C01B-46C3-A48D-D86EE312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918" y="1964026"/>
            <a:ext cx="9144000" cy="2387600"/>
          </a:xfrm>
        </p:spPr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Друге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життя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.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Навіщо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потрібно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сортувати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відходи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і як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це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правильно </a:t>
            </a:r>
            <a:r>
              <a:rPr lang="ru-RU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робити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?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SemiBold Condensed" panose="020B0502040204020203" pitchFamily="34" charset="0"/>
              </a:rPr>
              <a:t>
</a:t>
            </a:r>
            <a:endParaRPr lang="ru-UA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C4988F-C44B-4CE9-BD1F-EB0FD1CA5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0575" y="5202238"/>
            <a:ext cx="3394363" cy="1655762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Bahnschrift Light Condensed" panose="020B0502040204020203" pitchFamily="34" charset="0"/>
              </a:rPr>
              <a:t>Підготувала </a:t>
            </a:r>
            <a:r>
              <a:rPr lang="uk-UA" dirty="0" err="1">
                <a:latin typeface="Bahnschrift Light Condensed" panose="020B0502040204020203" pitchFamily="34" charset="0"/>
              </a:rPr>
              <a:t>проєкт</a:t>
            </a:r>
            <a:r>
              <a:rPr lang="uk-UA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uk-UA" dirty="0">
                <a:latin typeface="Bahnschrift Light Condensed" panose="020B0502040204020203" pitchFamily="34" charset="0"/>
              </a:rPr>
              <a:t>Студентка 2 курсу </a:t>
            </a:r>
          </a:p>
          <a:p>
            <a:r>
              <a:rPr lang="uk-UA" dirty="0">
                <a:latin typeface="Bahnschrift Light Condensed" panose="020B0502040204020203" pitchFamily="34" charset="0"/>
              </a:rPr>
              <a:t>ФК 21 1/9</a:t>
            </a:r>
          </a:p>
          <a:p>
            <a:r>
              <a:rPr lang="uk-UA" dirty="0" err="1">
                <a:latin typeface="Bahnschrift Light Condensed" panose="020B0502040204020203" pitchFamily="34" charset="0"/>
              </a:rPr>
              <a:t>Тупік</a:t>
            </a:r>
            <a:r>
              <a:rPr lang="uk-UA" dirty="0">
                <a:latin typeface="Bahnschrift Light Condensed" panose="020B0502040204020203" pitchFamily="34" charset="0"/>
              </a:rPr>
              <a:t> Вікторія</a:t>
            </a:r>
            <a:endParaRPr lang="ru-UA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41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3A2CF-CC17-4DC9-9790-AFC9342F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E2B2B-9232-4C7A-94FB-7ADE36A0A9E2}"/>
              </a:ext>
            </a:extLst>
          </p:cNvPr>
          <p:cNvSpPr txBox="1"/>
          <p:nvPr/>
        </p:nvSpPr>
        <p:spPr>
          <a:xfrm>
            <a:off x="446210" y="1973873"/>
            <a:ext cx="6167802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Сортування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– перший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важливий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крок на шляху до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екосвідомості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! При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цьому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також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дуже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важливо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відмовитися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одноразових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речей.
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Наприклад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можна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піти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 магазин з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сумкою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а в кафе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використовувати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свою чашку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замість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чашки.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Пластикові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ватяні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палички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можна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замінити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дерев'яними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а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одноразові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пластикові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соломинки -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папером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або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очеретом.
</a:t>
            </a:r>
            <a:endParaRPr lang="ru-UA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CA648-6F12-47F0-94A6-C56EFD5F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4177">
            <a:off x="6563092" y="1140070"/>
            <a:ext cx="4876800" cy="487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30342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08D36B-8725-483A-83DA-29E81502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9DD00-6101-4995-90AA-9FB9667DDC94}"/>
              </a:ext>
            </a:extLst>
          </p:cNvPr>
          <p:cNvSpPr txBox="1"/>
          <p:nvPr/>
        </p:nvSpPr>
        <p:spPr>
          <a:xfrm>
            <a:off x="3012099" y="1033027"/>
            <a:ext cx="616780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Тілки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мі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люди,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які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живуть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заразі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можуть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вплести в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екологію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планети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майбутному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яку Землю,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щоб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відкинути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наших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дітей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sz="28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онуків</a:t>
            </a:r>
            <a:r>
              <a:rPr lang="ru-RU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</a:t>
            </a:r>
            <a:r>
              <a:rPr lang="ru-RU" dirty="0"/>
              <a:t>
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CDACC-E607-4E11-93EA-A9DC6078B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404" l="166" r="99834">
                        <a14:foregroundMark x1="166" y1="58278" x2="11424" y2="53974"/>
                        <a14:foregroundMark x1="68212" y1="35099" x2="64404" y2="27483"/>
                        <a14:foregroundMark x1="64404" y1="27483" x2="63079" y2="17550"/>
                        <a14:foregroundMark x1="63079" y1="17550" x2="66214" y2="18333"/>
                        <a14:foregroundMark x1="72262" y1="27729" x2="81875" y2="44681"/>
                        <a14:foregroundMark x1="68709" y1="21854" x2="70695" y2="27152"/>
                        <a14:foregroundMark x1="66887" y1="18212" x2="69040" y2="23510"/>
                        <a14:foregroundMark x1="66391" y1="17219" x2="67053" y2="19205"/>
                        <a14:foregroundMark x1="86424" y1="47351" x2="90066" y2="46689"/>
                        <a14:foregroundMark x1="86258" y1="46689" x2="87748" y2="47020"/>
                        <a14:foregroundMark x1="86589" y1="46689" x2="91060" y2="47682"/>
                        <a14:foregroundMark x1="97028" y1="46781" x2="99834" y2="46358"/>
                        <a14:foregroundMark x1="91060" y1="47682" x2="95165" y2="47063"/>
                        <a14:foregroundMark x1="99834" y1="46358" x2="99834" y2="46358"/>
                        <a14:foregroundMark x1="92550" y1="46026" x2="92715" y2="46358"/>
                        <a14:backgroundMark x1="71461" y1="26167" x2="72517" y2="27152"/>
                        <a14:backgroundMark x1="82119" y1="44040" x2="84603" y2="45364"/>
                        <a14:backgroundMark x1="84437" y1="46026" x2="86583" y2="45740"/>
                        <a14:backgroundMark x1="96192" y1="44040" x2="97848" y2="44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47546"/>
            <a:ext cx="12192000" cy="45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727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A144A-0D1E-4D8C-A20B-1EF48D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08" b="3660"/>
          <a:stretch/>
        </p:blipFill>
        <p:spPr>
          <a:xfrm>
            <a:off x="1" y="0"/>
            <a:ext cx="122906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2D6BD-E349-4658-89CB-FB04200550BF}"/>
              </a:ext>
            </a:extLst>
          </p:cNvPr>
          <p:cNvSpPr txBox="1"/>
          <p:nvPr/>
        </p:nvSpPr>
        <p:spPr>
          <a:xfrm>
            <a:off x="645459" y="1964195"/>
            <a:ext cx="5280212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Для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нашої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країни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на даний момент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сортування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відходів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є проблемною справою. Люди просто не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знають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як правильно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розділити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навіщо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це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робити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 Тим часом правильна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утилізація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сортування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відходів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може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вирішити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безліч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екологічних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sz="2800" i="1" dirty="0" err="1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фінансових</a:t>
            </a:r>
            <a:r>
              <a:rPr lang="ru-RU" sz="2800" i="1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проблем.</a:t>
            </a:r>
            <a:r>
              <a:rPr lang="ru-RU" sz="2800" i="1" dirty="0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
</a:t>
            </a:r>
            <a:endParaRPr lang="ru-UA" sz="2800" i="1" dirty="0">
              <a:latin typeface="Bahnschrift Light Condense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FE5A8-1C60-4C1B-BF1B-13F3FC4C7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6193"/>
            <a:ext cx="5358812" cy="3000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309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62260C-2FBF-4073-819C-4B3FD694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FDF8272-DF31-4189-823B-20FF643B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533" y="920381"/>
            <a:ext cx="7397750" cy="26776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Front"/>
              <a:lightRig rig="threePt" dir="t"/>
            </a:scene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Сміття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-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цінний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ресурс. 
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Звичайну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паперову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упаковку з-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під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пластівців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можна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переробити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7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разів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, 
А 60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кілограмів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такого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паперу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kumimoji="0" lang="ru-RU" altLang="ru-UA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еквівалентні</a:t>
            </a:r>
            <a:r>
              <a:rPr kumimoji="0" lang="ru-RU" altLang="ru-UA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одному дереву.
        </a:t>
            </a:r>
            <a:r>
              <a:rPr kumimoji="0" lang="ru-RU" altLang="ru-UA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
</a:t>
            </a:r>
            <a:endParaRPr kumimoji="0" lang="ru-UA" altLang="ru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A43BD04-04CC-4014-8AC3-06F6F792A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3615" y="18913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B5811-7B6F-412B-8B7A-68B7A1B6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84" y="3297509"/>
            <a:ext cx="4014527" cy="2671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06BB9-A9D5-43DC-BE4D-606A9DB9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97509"/>
            <a:ext cx="4264959" cy="2671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391689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185F0-C335-4DFD-BCB1-5CADC5B83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5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DE960-F1D1-4D2E-8961-6FDBD3F849F3}"/>
              </a:ext>
            </a:extLst>
          </p:cNvPr>
          <p:cNvSpPr txBox="1"/>
          <p:nvPr/>
        </p:nvSpPr>
        <p:spPr>
          <a:xfrm>
            <a:off x="2460811" y="950259"/>
            <a:ext cx="6409765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Людству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відомі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три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способи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боротьби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зі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сміттям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:</a:t>
            </a:r>
          </a:p>
          <a:p>
            <a:pPr algn="ctr"/>
            <a:endParaRPr lang="ru-RU" sz="32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Поховання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на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звалищах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Спалювання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Утилізація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</a:t>
            </a:r>
          </a:p>
          <a:p>
            <a:endParaRPr lang="ru-RU" sz="32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Всі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способи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крім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обробки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руйнують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природу і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небезпечні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для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здоров'я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2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людини</a:t>
            </a:r>
            <a:r>
              <a:rPr lang="ru-RU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
</a:t>
            </a:r>
            <a:endParaRPr lang="ru-UA" sz="28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9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8DC84E-7962-44F3-B1AD-AE2C2B33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FF4C7-F0B9-413F-8992-8976671C55E8}"/>
              </a:ext>
            </a:extLst>
          </p:cNvPr>
          <p:cNvSpPr txBox="1"/>
          <p:nvPr/>
        </p:nvSpPr>
        <p:spPr>
          <a:xfrm>
            <a:off x="1999129" y="839168"/>
            <a:ext cx="738691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21594000" rev="0"/>
              </a:camera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Україні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сортується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3%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відходів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, а 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Європі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-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близько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60%.</a:t>
            </a:r>
          </a:p>
          <a:p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Несортоване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спалюють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або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відправляють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на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звалища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які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займають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величезні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площі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. А купи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мотлоху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на них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можуть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бути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заввишки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з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двадцятиповерховий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будинок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.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hnschrift Light Condensed" panose="020B0502040204020203" pitchFamily="34" charset="0"/>
              </a:rPr>
              <a:t>
</a:t>
            </a:r>
            <a:endParaRPr lang="ru-UA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hnschrift Light Condensed" panose="020B0502040204020203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DC39343-1636-45F8-BE87-CBAF7AA75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78050"/>
              </p:ext>
            </p:extLst>
          </p:nvPr>
        </p:nvGraphicFramePr>
        <p:xfrm>
          <a:off x="1410448" y="16699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30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461F4D-5C89-475E-80F6-6F62E211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64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DD823-2B3A-4670-A8FA-62F6FFFAB6D1}"/>
              </a:ext>
            </a:extLst>
          </p:cNvPr>
          <p:cNvSpPr txBox="1"/>
          <p:nvPr/>
        </p:nvSpPr>
        <p:spPr>
          <a:xfrm>
            <a:off x="3101788" y="690299"/>
            <a:ext cx="616771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6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Все </a:t>
            </a:r>
            <a:r>
              <a:rPr lang="ru-RU" sz="36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sz="36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6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можна</a:t>
            </a:r>
            <a:r>
              <a:rPr lang="ru-RU" sz="36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3600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розділити</a:t>
            </a:r>
            <a:r>
              <a:rPr lang="ru-RU" sz="36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:
</a:t>
            </a:r>
            <a:endParaRPr lang="en-US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5A3DED-2750-46C9-BAAC-4D8114F6BFC6}"/>
              </a:ext>
            </a:extLst>
          </p:cNvPr>
          <p:cNvCxnSpPr/>
          <p:nvPr/>
        </p:nvCxnSpPr>
        <p:spPr>
          <a:xfrm flipH="1">
            <a:off x="3375212" y="1354574"/>
            <a:ext cx="744071" cy="78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9C88417-4B8B-4DAD-B6C0-2368328EE280}"/>
              </a:ext>
            </a:extLst>
          </p:cNvPr>
          <p:cNvCxnSpPr/>
          <p:nvPr/>
        </p:nvCxnSpPr>
        <p:spPr>
          <a:xfrm>
            <a:off x="6669742" y="1389981"/>
            <a:ext cx="591671" cy="75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F9E179-0254-4FBD-8B31-898DF3F8E84F}"/>
              </a:ext>
            </a:extLst>
          </p:cNvPr>
          <p:cNvSpPr txBox="1"/>
          <p:nvPr/>
        </p:nvSpPr>
        <p:spPr>
          <a:xfrm>
            <a:off x="2662518" y="2097867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3200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Безпечні:                            Небезпечні</a:t>
            </a:r>
            <a:endParaRPr lang="ru-UA" sz="32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2E8F5-D526-4D2C-AC6D-A1ADF3A91EAF}"/>
              </a:ext>
            </a:extLst>
          </p:cNvPr>
          <p:cNvSpPr txBox="1"/>
          <p:nvPr/>
        </p:nvSpPr>
        <p:spPr>
          <a:xfrm>
            <a:off x="865095" y="2750365"/>
            <a:ext cx="6212540" cy="16004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залишки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їжі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
 картон і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папір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
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целофан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(не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плутати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з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поліетиленом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), 
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садове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- деревина, </a:t>
            </a:r>
            <a:r>
              <a:rPr lang="ru-RU" sz="2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листя</a:t>
            </a:r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</a:t>
            </a:r>
            <a:endParaRPr lang="ru-UA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4FDFB-894D-4D09-A700-13C007811850}"/>
              </a:ext>
            </a:extLst>
          </p:cNvPr>
          <p:cNvSpPr txBox="1"/>
          <p:nvPr/>
        </p:nvSpPr>
        <p:spPr>
          <a:xfrm>
            <a:off x="6096000" y="2916475"/>
            <a:ext cx="53115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непридатні акумулятори і акумулятори,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медикаменти і вакцини з вичерпаним терміном придатності,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автомобільні шини,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поліетилен,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</a:t>
            </a:r>
            <a:r>
              <a:rPr lang="uk-UA" sz="2000" b="0" i="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ермометри</a:t>
            </a:r>
            <a:r>
              <a:rPr lang="uk-UA" sz="2000" dirty="0">
                <a:solidFill>
                  <a:srgbClr val="3333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</a:t>
            </a:r>
            <a:endParaRPr lang="uk-UA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6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AF6DB-B234-4043-B879-82635773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824235-C424-456B-BAB6-74F1F17D37AE}"/>
              </a:ext>
            </a:extLst>
          </p:cNvPr>
          <p:cNvSpPr txBox="1"/>
          <p:nvPr/>
        </p:nvSpPr>
        <p:spPr>
          <a:xfrm>
            <a:off x="1524000" y="1142164"/>
            <a:ext cx="861508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Небезпечні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відходи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токсичні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а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потрапляючи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на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звалище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разом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звичайним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сміттям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отруюють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землю і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водні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джерела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радіусі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декількох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десятків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кілометрів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
Так, на перший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погляд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нешкідлива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батарея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забиває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20м²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землі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близько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400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літрів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води.
При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цьому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відходах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на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полігоні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відбувається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реакція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неконтрольованого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розкладання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 В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результаті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утворюється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біогаз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який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також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отруює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повітря</a:t>
            </a:r>
            <a:r>
              <a:rPr lang="ru-RU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воду.
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37697-FE54-4936-9F80-191EC935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91" y="2775912"/>
            <a:ext cx="3868557" cy="386855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799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1FDE9C-A723-4210-9CEE-552D767D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459A3-7DF6-4606-B6F1-F64B16A93BBF}"/>
              </a:ext>
            </a:extLst>
          </p:cNvPr>
          <p:cNvSpPr txBox="1"/>
          <p:nvPr/>
        </p:nvSpPr>
        <p:spPr>
          <a:xfrm>
            <a:off x="3290047" y="1166841"/>
            <a:ext cx="6167718" cy="147732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                                      Яке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йде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переробку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?</a:t>
            </a:r>
          </a:p>
          <a:p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
Пластик,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папір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скло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і метал,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які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ми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викидаємо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щодня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можна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5-7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разів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переробити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зробити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з них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нові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корисні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речі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:</a:t>
            </a:r>
          </a:p>
          <a:p>
            <a:endParaRPr lang="ru-RU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6A51D-8F6D-40B2-B452-071924649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3443" l="9818" r="89818">
                        <a14:foregroundMark x1="21818" y1="92350" x2="45818" y2="98361"/>
                        <a14:foregroundMark x1="45818" y1="98361" x2="78182" y2="93443"/>
                        <a14:foregroundMark x1="78182" y1="93443" x2="34182" y2="83060"/>
                        <a14:foregroundMark x1="34182" y1="83060" x2="24364" y2="93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782" y="2939471"/>
            <a:ext cx="2619375" cy="17430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E8ADA6-60DB-4DF3-8B9E-8F43871A2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5060" r="97024">
                        <a14:foregroundMark x1="9524" y1="41964" x2="5357" y2="56548"/>
                        <a14:foregroundMark x1="5357" y1="56548" x2="11310" y2="58631"/>
                        <a14:foregroundMark x1="88304" y1="39017" x2="93617" y2="47341"/>
                        <a14:foregroundMark x1="90386" y1="57988" x2="89583" y2="58631"/>
                        <a14:backgroundMark x1="88095" y1="38095" x2="88393" y2="38988"/>
                        <a14:backgroundMark x1="90476" y1="59524" x2="95238" y2="50893"/>
                        <a14:backgroundMark x1="96131" y1="55952" x2="93750" y2="56250"/>
                        <a14:backgroundMark x1="96131" y1="51786" x2="96131" y2="53274"/>
                        <a14:backgroundMark x1="95833" y1="54464" x2="96429" y2="55655"/>
                        <a14:backgroundMark x1="94643" y1="56250" x2="96429" y2="52381"/>
                        <a14:backgroundMark x1="97024" y1="52679" x2="95536" y2="52679"/>
                        <a14:backgroundMark x1="97024" y1="53274" x2="93155" y2="59524"/>
                        <a14:backgroundMark x1="89881" y1="59226" x2="90774" y2="61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253" y="2903458"/>
            <a:ext cx="2620747" cy="26207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1D8D42-36FB-4190-8A8D-9D472CA8A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904" y="3300476"/>
            <a:ext cx="1775012" cy="1382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22C69C-F3D6-4BDA-8EBD-8AD8626DF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821" y="3300476"/>
            <a:ext cx="2030450" cy="1382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2EFA0B-098F-4F26-8D89-C23043FA283E}"/>
              </a:ext>
            </a:extLst>
          </p:cNvPr>
          <p:cNvSpPr txBox="1"/>
          <p:nvPr/>
        </p:nvSpPr>
        <p:spPr>
          <a:xfrm>
            <a:off x="493059" y="5237052"/>
            <a:ext cx="114568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Наприклад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з пластика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можна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зробити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дитячі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майданчики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тротуарну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плитку,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флісові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куртки.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Нові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скляні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пляшки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 З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алюмінієвих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банок -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велосипедів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і деталей </a:t>
            </a:r>
            <a:r>
              <a:rPr lang="ru-RU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літаків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.</a:t>
            </a:r>
            <a:endParaRPr lang="ru-UA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0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B5F45-71C1-40A7-BCE2-DB769974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9C07F6-01CA-42EA-9C45-48DFF7BE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29" b="95313" l="10000" r="90000">
                        <a14:foregroundMark x1="37283" y1="10286" x2="48478" y2="5859"/>
                        <a14:foregroundMark x1="48478" y1="5859" x2="65000" y2="10286"/>
                        <a14:foregroundMark x1="52283" y1="6380" x2="55109" y2="7292"/>
                        <a14:foregroundMark x1="54239" y1="6510" x2="52935" y2="5990"/>
                        <a14:foregroundMark x1="42826" y1="6380" x2="45000" y2="6250"/>
                        <a14:foregroundMark x1="45652" y1="5729" x2="42826" y2="5990"/>
                        <a14:foregroundMark x1="43696" y1="17057" x2="45978" y2="23307"/>
                        <a14:foregroundMark x1="45217" y1="24479" x2="45326" y2="22266"/>
                        <a14:foregroundMark x1="45543" y1="24349" x2="45978" y2="24609"/>
                        <a14:foregroundMark x1="41848" y1="23438" x2="42717" y2="23828"/>
                        <a14:foregroundMark x1="43587" y1="22266" x2="43261" y2="23828"/>
                        <a14:foregroundMark x1="40978" y1="22135" x2="42391" y2="23438"/>
                        <a14:foregroundMark x1="41848" y1="23438" x2="43261" y2="17578"/>
                        <a14:foregroundMark x1="50435" y1="18229" x2="51739" y2="22917"/>
                        <a14:foregroundMark x1="50870" y1="17708" x2="49239" y2="23828"/>
                        <a14:foregroundMark x1="54074" y1="89122" x2="53671" y2="88581"/>
                        <a14:foregroundMark x1="46848" y1="79427" x2="53688" y2="88604"/>
                        <a14:foregroundMark x1="53151" y1="91190" x2="43913" y2="95313"/>
                        <a14:foregroundMark x1="43913" y1="95313" x2="44239" y2="80859"/>
                        <a14:foregroundMark x1="44239" y1="80859" x2="42826" y2="86068"/>
                        <a14:foregroundMark x1="54760" y1="90002" x2="54891" y2="89323"/>
                        <a14:foregroundMark x1="54239" y1="90365" x2="54891" y2="89193"/>
                        <a14:foregroundMark x1="54786" y1="89710" x2="55109" y2="89323"/>
                        <a14:foregroundMark x1="54022" y1="90625" x2="55099" y2="89335"/>
                        <a14:foregroundMark x1="54239" y1="90495" x2="54130" y2="89583"/>
                        <a14:backgroundMark x1="54457" y1="91406" x2="54130" y2="89323"/>
                        <a14:backgroundMark x1="55326" y1="90495" x2="54457" y2="91667"/>
                        <a14:backgroundMark x1="55217" y1="89974" x2="55870" y2="88542"/>
                        <a14:backgroundMark x1="56304" y1="90625" x2="55652" y2="88021"/>
                        <a14:backgroundMark x1="55652" y1="90625" x2="55435" y2="89714"/>
                        <a14:backgroundMark x1="55000" y1="90234" x2="55435" y2="90234"/>
                        <a14:backgroundMark x1="55326" y1="90234" x2="55543" y2="91146"/>
                        <a14:backgroundMark x1="54891" y1="90625" x2="55109" y2="88542"/>
                        <a14:backgroundMark x1="54565" y1="91797" x2="55652" y2="87630"/>
                        <a14:backgroundMark x1="55000" y1="92057" x2="55761" y2="88411"/>
                        <a14:backgroundMark x1="55217" y1="90625" x2="55761" y2="88802"/>
                        <a14:backgroundMark x1="54891" y1="91927" x2="55543" y2="87760"/>
                        <a14:backgroundMark x1="55652" y1="90104" x2="55761" y2="90234"/>
                        <a14:backgroundMark x1="55109" y1="90625" x2="55543" y2="89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8630">
            <a:off x="8030384" y="3170869"/>
            <a:ext cx="4242128" cy="3541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5D1239-18AF-45BE-9FB5-B99898C84771}"/>
              </a:ext>
            </a:extLst>
          </p:cNvPr>
          <p:cNvSpPr txBox="1"/>
          <p:nvPr/>
        </p:nvSpPr>
        <p:spPr>
          <a:xfrm>
            <a:off x="61546" y="0"/>
            <a:ext cx="9064869" cy="295465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Три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головних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ПРАВИЛА при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здачі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сміття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:</a:t>
            </a:r>
          </a:p>
          <a:p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 </a:t>
            </a:r>
          </a:p>
          <a:p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ПОМИЙ, </a:t>
            </a:r>
          </a:p>
          <a:p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ВИСУШИ, </a:t>
            </a:r>
          </a:p>
          <a:p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 Condensed" panose="020B0502040204020203" pitchFamily="34" charset="0"/>
            </a:endParaRPr>
          </a:p>
          <a:p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СТИСНИ.</a:t>
            </a: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Condensed" panose="020B0502040204020203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65671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125 -3.33333E-6 C 0.18099 -3.33333E-6 0.25 0.06898 0.25 0.125 L 0.25 0.25 " pathEditMode="relative" rAng="0" ptsTypes="AAAA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25 3.7037E-6 C 0.18099 3.7037E-6 0.25 0.06898 0.25 0.125 L 0.25 0.25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125 2.22222E-6 C 0.18099 2.22222E-6 0.25 0.06898 0.25 0.125 L 0.25 0.25 " pathEditMode="relative" rAng="0" ptsTypes="AAAA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125 1.85185E-6 C 0.18099 1.85185E-6 0.25 0.06898 0.25 0.125 L 0.25 0.25 " pathEditMode="relative" rAng="0" ptsTypes="AAAA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-0.00255 L -0.14896 -0.0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461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Light Condensed</vt:lpstr>
      <vt:lpstr>Bahnschrift SemiBold Condensed</vt:lpstr>
      <vt:lpstr>Calibri</vt:lpstr>
      <vt:lpstr>Calibri Light</vt:lpstr>
      <vt:lpstr>Wingdings</vt:lpstr>
      <vt:lpstr>Тема Office</vt:lpstr>
      <vt:lpstr>Друге життя сміття. Навіщо потрібно сортувати відходи і як це правильно робити?
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Друге життя сміття. Навіщо потрібно сортувати відходи і як це правильно робити?</dc:title>
  <dc:creator>Виктория ....</dc:creator>
  <cp:lastModifiedBy>Виктория ....</cp:lastModifiedBy>
  <cp:revision>39</cp:revision>
  <dcterms:created xsi:type="dcterms:W3CDTF">2022-10-31T16:36:07Z</dcterms:created>
  <dcterms:modified xsi:type="dcterms:W3CDTF">2022-11-01T19:41:58Z</dcterms:modified>
</cp:coreProperties>
</file>